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5"/>
  </p:sldMasterIdLst>
  <p:notesMasterIdLst>
    <p:notesMasterId r:id="rId24"/>
  </p:notesMasterIdLst>
  <p:handoutMasterIdLst>
    <p:handoutMasterId r:id="rId25"/>
  </p:handoutMasterIdLst>
  <p:sldIdLst>
    <p:sldId id="321" r:id="rId6"/>
    <p:sldId id="352" r:id="rId7"/>
    <p:sldId id="336" r:id="rId8"/>
    <p:sldId id="337" r:id="rId9"/>
    <p:sldId id="338" r:id="rId10"/>
    <p:sldId id="339" r:id="rId11"/>
    <p:sldId id="340" r:id="rId12"/>
    <p:sldId id="341" r:id="rId13"/>
    <p:sldId id="342" r:id="rId14"/>
    <p:sldId id="343" r:id="rId15"/>
    <p:sldId id="344" r:id="rId16"/>
    <p:sldId id="345" r:id="rId17"/>
    <p:sldId id="346" r:id="rId18"/>
    <p:sldId id="347" r:id="rId19"/>
    <p:sldId id="348" r:id="rId20"/>
    <p:sldId id="349" r:id="rId21"/>
    <p:sldId id="350" r:id="rId22"/>
    <p:sldId id="351"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F63C"/>
    <a:srgbClr val="D6AED3"/>
    <a:srgbClr val="FFB900"/>
    <a:srgbClr val="E9FFB7"/>
    <a:srgbClr val="E4CAE2"/>
    <a:srgbClr val="979796"/>
    <a:srgbClr val="FFFFD1"/>
    <a:srgbClr val="7AD7F5"/>
    <a:srgbClr val="B4E9FA"/>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4864" autoAdjust="0"/>
  </p:normalViewPr>
  <p:slideViewPr>
    <p:cSldViewPr snapToGrid="0" snapToObjects="1">
      <p:cViewPr varScale="1">
        <p:scale>
          <a:sx n="130" d="100"/>
          <a:sy n="130" d="100"/>
        </p:scale>
        <p:origin x="1122" y="120"/>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8" d="100"/>
          <a:sy n="98" d="100"/>
        </p:scale>
        <p:origin x="-23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10/18/2013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10/18/2013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Windows Phone 8, more than an app. </a:t>
            </a:r>
          </a:p>
        </p:txBody>
      </p:sp>
      <p:sp>
        <p:nvSpPr>
          <p:cNvPr id="4" name="Slide Number Placeholder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3051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a:p>
        </p:txBody>
      </p:sp>
    </p:spTree>
    <p:extLst>
      <p:ext uri="{BB962C8B-B14F-4D97-AF65-F5344CB8AC3E}">
        <p14:creationId xmlns:p14="http://schemas.microsoft.com/office/powerpoint/2010/main" val="191215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Server side:</a:t>
            </a:r>
          </a:p>
          <a:p>
            <a:r>
              <a:rPr lang="en-AU" dirty="0" smtClean="0"/>
              <a:t> - Windows</a:t>
            </a:r>
            <a:r>
              <a:rPr lang="en-AU" baseline="0" dirty="0" smtClean="0"/>
              <a:t> Azure Mobile Service (WAMS) [ Existing or New SQL Azure database)</a:t>
            </a:r>
          </a:p>
          <a:p>
            <a:r>
              <a:rPr lang="en-AU" baseline="0" dirty="0" smtClean="0"/>
              <a:t> - Blob Storage – for defect images [</a:t>
            </a:r>
            <a:r>
              <a:rPr lang="en-AU" baseline="0" dirty="0" err="1" smtClean="0"/>
              <a:t>readonly</a:t>
            </a:r>
            <a:r>
              <a:rPr lang="en-AU" baseline="0" dirty="0" smtClean="0"/>
              <a:t>, so need SAS in order to write)</a:t>
            </a:r>
          </a:p>
          <a:p>
            <a:endParaRPr lang="en-AU" baseline="0" dirty="0" smtClean="0"/>
          </a:p>
          <a:p>
            <a:r>
              <a:rPr lang="en-AU" baseline="0" dirty="0" smtClean="0"/>
              <a:t>Client side</a:t>
            </a:r>
          </a:p>
          <a:p>
            <a:pPr marL="171450" indent="-171450">
              <a:buFontTx/>
              <a:buChar char="-"/>
            </a:pPr>
            <a:r>
              <a:rPr lang="en-AU" baseline="0" dirty="0" smtClean="0"/>
              <a:t>Needs to persist Defect Types (pulled incrementally from server) and New Defects</a:t>
            </a:r>
          </a:p>
          <a:p>
            <a:pPr marL="171450" indent="-171450">
              <a:buFontTx/>
              <a:buChar char="-"/>
            </a:pPr>
            <a:r>
              <a:rPr lang="en-AU" baseline="0" dirty="0" smtClean="0"/>
              <a:t>SQLite for persistent store</a:t>
            </a:r>
          </a:p>
          <a:p>
            <a:pPr marL="171450" indent="-171450">
              <a:buFontTx/>
              <a:buChar char="-"/>
            </a:pPr>
            <a:r>
              <a:rPr lang="en-AU" baseline="0" dirty="0" smtClean="0"/>
              <a:t>Isolated storage for local persistence of defect image (</a:t>
            </a:r>
            <a:r>
              <a:rPr lang="en-AU" baseline="0" dirty="0" err="1" smtClean="0"/>
              <a:t>db</a:t>
            </a:r>
            <a:r>
              <a:rPr lang="en-AU" baseline="0" dirty="0" smtClean="0"/>
              <a:t> is actually in isolated storage too)</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10/18/2013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3411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Pages</a:t>
            </a:r>
          </a:p>
          <a:p>
            <a:pPr marL="171450" indent="-171450">
              <a:buFontTx/>
              <a:buChar char="-"/>
            </a:pPr>
            <a:r>
              <a:rPr lang="en-AU" baseline="0" dirty="0" smtClean="0"/>
              <a:t>Main Page – lists new defects that haven’t been </a:t>
            </a:r>
            <a:r>
              <a:rPr lang="en-AU" baseline="0" dirty="0" err="1" smtClean="0"/>
              <a:t>syncd</a:t>
            </a:r>
            <a:endParaRPr lang="en-AU" baseline="0" dirty="0" smtClean="0"/>
          </a:p>
          <a:p>
            <a:pPr marL="171450" indent="-171450">
              <a:buFontTx/>
              <a:buChar char="-"/>
            </a:pPr>
            <a:r>
              <a:rPr lang="en-AU" baseline="0" dirty="0" smtClean="0"/>
              <a:t>Add Defect Page – used to add a new defect</a:t>
            </a:r>
          </a:p>
          <a:p>
            <a:pPr marL="0" indent="0">
              <a:buFontTx/>
              <a:buNone/>
            </a:pPr>
            <a:endParaRPr lang="en-AU" baseline="0" dirty="0" smtClean="0"/>
          </a:p>
          <a:p>
            <a:pPr marL="0" indent="0">
              <a:buFontTx/>
              <a:buNone/>
            </a:pPr>
            <a:r>
              <a:rPr lang="en-AU" baseline="0" dirty="0" smtClean="0"/>
              <a:t>View Models</a:t>
            </a:r>
          </a:p>
          <a:p>
            <a:pPr marL="171450" indent="-171450">
              <a:buFontTx/>
              <a:buChar char="-"/>
            </a:pPr>
            <a:r>
              <a:rPr lang="en-AU" baseline="0" dirty="0" smtClean="0"/>
              <a:t>Data is displayed using data binding</a:t>
            </a:r>
          </a:p>
          <a:p>
            <a:pPr marL="171450" indent="-171450">
              <a:buFontTx/>
              <a:buChar char="-"/>
            </a:pPr>
            <a:r>
              <a:rPr lang="en-AU" baseline="0" dirty="0" smtClean="0"/>
              <a:t>View Models share a single instance of the Repository</a:t>
            </a:r>
          </a:p>
          <a:p>
            <a:pPr marL="171450" indent="-171450">
              <a:buFontTx/>
              <a:buChar char="-"/>
            </a:pPr>
            <a:endParaRPr lang="en-AU" baseline="0" dirty="0" smtClean="0"/>
          </a:p>
          <a:p>
            <a:pPr marL="0" indent="0">
              <a:buFontTx/>
              <a:buNone/>
            </a:pPr>
            <a:r>
              <a:rPr lang="en-AU" baseline="0" dirty="0" smtClean="0"/>
              <a:t>Repository</a:t>
            </a:r>
          </a:p>
          <a:p>
            <a:pPr marL="171450" indent="-171450">
              <a:buFontTx/>
              <a:buChar char="-"/>
            </a:pPr>
            <a:r>
              <a:rPr lang="en-AU" baseline="0" dirty="0" smtClean="0"/>
              <a:t>Handles saving data to isolated storage</a:t>
            </a:r>
          </a:p>
          <a:p>
            <a:pPr marL="171450" indent="-171450">
              <a:buFontTx/>
              <a:buChar char="-"/>
            </a:pPr>
            <a:r>
              <a:rPr lang="en-AU" baseline="0" dirty="0" smtClean="0"/>
              <a:t>Handles accessing (read/write) to </a:t>
            </a:r>
            <a:r>
              <a:rPr lang="en-AU" baseline="0" dirty="0" err="1" smtClean="0"/>
              <a:t>Sqlite</a:t>
            </a:r>
            <a:r>
              <a:rPr lang="en-AU" baseline="0" dirty="0" smtClean="0"/>
              <a:t> </a:t>
            </a:r>
            <a:r>
              <a:rPr lang="en-AU" baseline="0" dirty="0" err="1" smtClean="0"/>
              <a:t>db</a:t>
            </a:r>
            <a:endParaRPr lang="en-AU" baseline="0" dirty="0" smtClean="0"/>
          </a:p>
          <a:p>
            <a:pPr marL="171450" indent="-171450">
              <a:buFontTx/>
              <a:buChar char="-"/>
            </a:pPr>
            <a:r>
              <a:rPr lang="en-AU" baseline="0" dirty="0" smtClean="0"/>
              <a:t>Also administers the synchronisation of data with WAMS</a:t>
            </a:r>
          </a:p>
          <a:p>
            <a:pPr marL="0" indent="0">
              <a:buFontTx/>
              <a:buNone/>
            </a:pPr>
            <a:endParaRPr lang="en-AU" baseline="0" dirty="0" smtClean="0"/>
          </a:p>
          <a:p>
            <a:pPr marL="0" indent="0">
              <a:buFontTx/>
              <a:buNone/>
            </a:pPr>
            <a:r>
              <a:rPr lang="en-AU" baseline="0" dirty="0" smtClean="0"/>
              <a:t>WAMS</a:t>
            </a:r>
          </a:p>
          <a:p>
            <a:pPr marL="171450" indent="-171450">
              <a:buFontTx/>
              <a:buChar char="-"/>
            </a:pPr>
            <a:r>
              <a:rPr lang="en-AU" baseline="0" dirty="0" smtClean="0"/>
              <a:t>Observe the disconnect between the UI layers and connectivity to WAMS</a:t>
            </a:r>
          </a:p>
          <a:p>
            <a:pPr marL="171450" indent="-171450">
              <a:buFontTx/>
              <a:buChar char="-"/>
            </a:pPr>
            <a:r>
              <a:rPr lang="en-AU" baseline="0" dirty="0" smtClean="0"/>
              <a:t>Synchronisation is a background operation which should seldom involve the user (in this case we can’t have conflicts as data is either pull (Defect Types) or push  (Defects))</a:t>
            </a:r>
          </a:p>
          <a:p>
            <a:pPr marL="171450" indent="-171450">
              <a:buFontTx/>
              <a:buChar char="-"/>
            </a:pPr>
            <a:r>
              <a:rPr lang="en-AU" baseline="0" dirty="0" smtClean="0"/>
              <a:t>If doing full sync – need mechanism for user to resolve conflicts</a:t>
            </a:r>
          </a:p>
          <a:p>
            <a:pPr marL="171450" indent="-171450">
              <a:buFontTx/>
              <a:buChar char="-"/>
            </a:pPr>
            <a:endParaRPr lang="en-AU" baseline="0"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10/18/2013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86211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9" name="Picture 4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6286"/>
            <a:ext cx="1053006" cy="271114"/>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49" name="Text Placeholder 8"/>
          <p:cNvSpPr>
            <a:spLocks noGrp="1"/>
          </p:cNvSpPr>
          <p:nvPr>
            <p:ph type="body" sz="quarter" idx="22" hasCustomPrompt="1"/>
          </p:nvPr>
        </p:nvSpPr>
        <p:spPr>
          <a:xfrm>
            <a:off x="457199"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gradFill>
                  <a:gsLst>
                    <a:gs pos="0">
                      <a:schemeClr val="tx1"/>
                    </a:gs>
                    <a:gs pos="100000">
                      <a:schemeClr val="tx1"/>
                    </a:gs>
                  </a:gsLst>
                  <a:lin ang="5400000" scaled="0"/>
                </a:gradFill>
              </a:defRPr>
            </a:lvl1pPr>
            <a:lvl2pPr>
              <a:defRPr sz="1200">
                <a:gradFill>
                  <a:gsLst>
                    <a:gs pos="0">
                      <a:schemeClr val="tx1"/>
                    </a:gs>
                    <a:gs pos="100000">
                      <a:schemeClr val="tx1"/>
                    </a:gs>
                  </a:gsLst>
                  <a:lin ang="5400000" scaled="0"/>
                </a:gradFill>
              </a:defRPr>
            </a:lvl2pPr>
            <a:lvl3pPr>
              <a:defRPr sz="1200">
                <a:gradFill>
                  <a:gsLst>
                    <a:gs pos="0">
                      <a:schemeClr val="tx1"/>
                    </a:gs>
                    <a:gs pos="100000">
                      <a:schemeClr val="tx1"/>
                    </a:gs>
                  </a:gsLst>
                  <a:lin ang="5400000" scaled="0"/>
                </a:gradFill>
              </a:defRPr>
            </a:lvl3pPr>
            <a:lvl4pPr>
              <a:defRPr sz="1200">
                <a:gradFill>
                  <a:gsLst>
                    <a:gs pos="0">
                      <a:schemeClr val="tx1"/>
                    </a:gs>
                    <a:gs pos="100000">
                      <a:schemeClr val="tx1"/>
                    </a:gs>
                  </a:gsLst>
                  <a:lin ang="5400000" scaled="0"/>
                </a:gradFill>
              </a:defRPr>
            </a:lvl4pPr>
            <a:lvl5pPr>
              <a:defRPr sz="1200">
                <a:gradFill>
                  <a:gsLst>
                    <a:gs pos="0">
                      <a:schemeClr val="tx1"/>
                    </a:gs>
                    <a:gs pos="100000">
                      <a:schemeClr val="tx1"/>
                    </a:gs>
                  </a:gsLst>
                  <a:lin ang="5400000" scaled="0"/>
                </a:gra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57" y="284178"/>
            <a:ext cx="2764082" cy="711659"/>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6" name="Picture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35" name="Picture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40" name="Picture 3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3"/>
            <a:ext cx="8740142" cy="153902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sz="1471"/>
            </a:lvl3pPr>
            <a:lvl4pPr marL="336179" indent="0">
              <a:buNone/>
              <a:defRPr sz="1324"/>
            </a:lvl4pPr>
            <a:lvl5pPr marL="504269"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14792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pic>
        <p:nvPicPr>
          <p:cNvPr id="43" name="Picture 4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28" name="Picture 2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9" name="Picture 2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7763681" y="4711597"/>
            <a:ext cx="1015479" cy="261452"/>
          </a:xfrm>
          <a:prstGeom prst="rect">
            <a:avLst/>
          </a:prstGeom>
        </p:spPr>
      </p:pic>
      <p:pic>
        <p:nvPicPr>
          <p:cNvPr id="5" name="Picture 4"/>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5936513" y="4798416"/>
            <a:ext cx="843734" cy="194708"/>
          </a:xfrm>
          <a:prstGeom prst="rect">
            <a:avLst/>
          </a:prstGeom>
        </p:spPr>
      </p:pic>
      <p:pic>
        <p:nvPicPr>
          <p:cNvPr id="6" name="Picture 5"/>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6995693" y="4821520"/>
            <a:ext cx="616687" cy="102781"/>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0.xml"/><Relationship Id="rId1" Type="http://schemas.openxmlformats.org/officeDocument/2006/relationships/customXml" Target="../../customXml/item4.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973884"/>
            <a:ext cx="4269544" cy="1008289"/>
          </a:xfrm>
        </p:spPr>
        <p:txBody>
          <a:bodyPr/>
          <a:lstStyle/>
          <a:p>
            <a:pPr lvl="0"/>
            <a:r>
              <a:rPr lang="pt-BR" sz="1600" dirty="0">
                <a:solidFill>
                  <a:srgbClr val="FFFFFF">
                    <a:alpha val="99000"/>
                  </a:srgbClr>
                </a:solidFill>
              </a:rPr>
              <a:t>Nick Randolph</a:t>
            </a:r>
          </a:p>
          <a:p>
            <a:pPr lvl="0"/>
            <a:r>
              <a:rPr lang="pt-BR" sz="1100" dirty="0">
                <a:solidFill>
                  <a:srgbClr val="FFFFFF">
                    <a:alpha val="99000"/>
                  </a:srgbClr>
                </a:solidFill>
              </a:rPr>
              <a:t>nick@pixelandsons.com</a:t>
            </a:r>
          </a:p>
          <a:p>
            <a:pPr lvl="0"/>
            <a:r>
              <a:rPr lang="pt-BR" sz="1100" dirty="0">
                <a:solidFill>
                  <a:srgbClr val="FFFFFF">
                    <a:alpha val="99000"/>
                  </a:srgbClr>
                </a:solidFill>
              </a:rPr>
              <a:t>@btroam</a:t>
            </a:r>
          </a:p>
          <a:p>
            <a:endParaRPr lang="pt-BR" sz="1600" dirty="0"/>
          </a:p>
        </p:txBody>
      </p:sp>
      <p:sp>
        <p:nvSpPr>
          <p:cNvPr id="4" name="Title 3"/>
          <p:cNvSpPr>
            <a:spLocks noGrp="1"/>
          </p:cNvSpPr>
          <p:nvPr>
            <p:ph type="title"/>
          </p:nvPr>
        </p:nvSpPr>
        <p:spPr>
          <a:xfrm>
            <a:off x="457199" y="1767840"/>
            <a:ext cx="4608871" cy="775597"/>
          </a:xfrm>
        </p:spPr>
        <p:txBody>
          <a:bodyPr/>
          <a:lstStyle/>
          <a:p>
            <a:r>
              <a:rPr lang="en-US" dirty="0"/>
              <a:t>Windows Phone 8 </a:t>
            </a:r>
            <a:r>
              <a:rPr lang="en-US" dirty="0" smtClean="0"/>
              <a:t/>
            </a:r>
            <a:br>
              <a:rPr lang="en-US" dirty="0" smtClean="0"/>
            </a:br>
            <a:r>
              <a:rPr lang="en-US" dirty="0" smtClean="0"/>
              <a:t>Data, From Design to Cloud</a:t>
            </a:r>
            <a:endParaRPr lang="en-US" dirty="0"/>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Tree>
    <p:extLst>
      <p:ext uri="{BB962C8B-B14F-4D97-AF65-F5344CB8AC3E}">
        <p14:creationId xmlns:p14="http://schemas.microsoft.com/office/powerpoint/2010/main" val="144347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Run time data</a:t>
            </a:r>
            <a:endParaRPr lang="en-AU" dirty="0"/>
          </a:p>
        </p:txBody>
      </p:sp>
      <p:sp>
        <p:nvSpPr>
          <p:cNvPr id="3" name="Text Placeholder 2"/>
          <p:cNvSpPr>
            <a:spLocks noGrp="1"/>
          </p:cNvSpPr>
          <p:nvPr>
            <p:ph type="body" sz="quarter" idx="10"/>
          </p:nvPr>
        </p:nvSpPr>
        <p:spPr>
          <a:xfrm>
            <a:off x="201930" y="892121"/>
            <a:ext cx="8740142" cy="543108"/>
          </a:xfrm>
        </p:spPr>
        <p:txBody>
          <a:bodyPr/>
          <a:lstStyle/>
          <a:p>
            <a:r>
              <a:rPr lang="en-AU" b="1" dirty="0" smtClean="0"/>
              <a:t>Note: </a:t>
            </a:r>
            <a:r>
              <a:rPr lang="en-AU" dirty="0" smtClean="0"/>
              <a:t>Disable design time data in Blend</a:t>
            </a:r>
            <a:endParaRPr lang="en-AU" dirty="0"/>
          </a:p>
        </p:txBody>
      </p:sp>
      <p:pic>
        <p:nvPicPr>
          <p:cNvPr id="4" name="Picture 3"/>
          <p:cNvPicPr>
            <a:picLocks noChangeAspect="1"/>
          </p:cNvPicPr>
          <p:nvPr/>
        </p:nvPicPr>
        <p:blipFill>
          <a:blip r:embed="rId2"/>
          <a:stretch>
            <a:fillRect/>
          </a:stretch>
        </p:blipFill>
        <p:spPr>
          <a:xfrm>
            <a:off x="336451" y="1568170"/>
            <a:ext cx="3415904" cy="1958941"/>
          </a:xfrm>
          <a:prstGeom prst="rect">
            <a:avLst/>
          </a:prstGeom>
        </p:spPr>
      </p:pic>
    </p:spTree>
    <p:extLst>
      <p:ext uri="{BB962C8B-B14F-4D97-AF65-F5344CB8AC3E}">
        <p14:creationId xmlns:p14="http://schemas.microsoft.com/office/powerpoint/2010/main" val="14741835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MVVM</a:t>
            </a:r>
            <a:endParaRPr lang="en-AU" dirty="0"/>
          </a:p>
        </p:txBody>
      </p:sp>
      <p:sp>
        <p:nvSpPr>
          <p:cNvPr id="3" name="Text Placeholder 2"/>
          <p:cNvSpPr>
            <a:spLocks noGrp="1"/>
          </p:cNvSpPr>
          <p:nvPr>
            <p:ph type="body" sz="quarter" idx="10"/>
          </p:nvPr>
        </p:nvSpPr>
        <p:spPr>
          <a:xfrm>
            <a:off x="201930" y="892121"/>
            <a:ext cx="8740142" cy="3032350"/>
          </a:xfrm>
        </p:spPr>
        <p:txBody>
          <a:bodyPr/>
          <a:lstStyle/>
          <a:p>
            <a:r>
              <a:rPr lang="en-AU" dirty="0" smtClean="0"/>
              <a:t>View Model</a:t>
            </a:r>
          </a:p>
          <a:p>
            <a:pPr marL="420224" indent="-420224">
              <a:buFontTx/>
              <a:buChar char="-"/>
            </a:pPr>
            <a:r>
              <a:rPr lang="en-AU" dirty="0" smtClean="0"/>
              <a:t>Represents current state of the UI</a:t>
            </a:r>
          </a:p>
          <a:p>
            <a:pPr marL="420224" indent="-420224">
              <a:buFontTx/>
              <a:buChar char="-"/>
            </a:pPr>
            <a:r>
              <a:rPr lang="en-AU" dirty="0" smtClean="0"/>
              <a:t>Logic only (no reference to UI, only data binding)</a:t>
            </a:r>
          </a:p>
          <a:p>
            <a:pPr marL="420224" indent="-420224">
              <a:buFontTx/>
              <a:buChar char="-"/>
            </a:pPr>
            <a:r>
              <a:rPr lang="en-AU" dirty="0" smtClean="0"/>
              <a:t>Testable</a:t>
            </a:r>
          </a:p>
          <a:p>
            <a:pPr marL="420224" indent="-420224">
              <a:buFontTx/>
              <a:buChar char="-"/>
            </a:pPr>
            <a:r>
              <a:rPr lang="en-AU" dirty="0" smtClean="0"/>
              <a:t>Reusable across platforms (WP 7/8, Win8… others)</a:t>
            </a:r>
          </a:p>
          <a:p>
            <a:pPr marL="420224" indent="-420224">
              <a:buFontTx/>
              <a:buChar char="-"/>
            </a:pPr>
            <a:endParaRPr lang="en-AU" dirty="0"/>
          </a:p>
        </p:txBody>
      </p:sp>
    </p:spTree>
    <p:extLst>
      <p:ext uri="{BB962C8B-B14F-4D97-AF65-F5344CB8AC3E}">
        <p14:creationId xmlns:p14="http://schemas.microsoft.com/office/powerpoint/2010/main" val="27721727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Repository &amp; </a:t>
            </a:r>
            <a:r>
              <a:rPr lang="en-AU" dirty="0" err="1" smtClean="0"/>
              <a:t>ViewModel</a:t>
            </a:r>
            <a:r>
              <a:rPr lang="en-AU" dirty="0" smtClean="0"/>
              <a:t> Locator</a:t>
            </a:r>
            <a:endParaRPr lang="en-AU" dirty="0"/>
          </a:p>
        </p:txBody>
      </p:sp>
      <p:sp>
        <p:nvSpPr>
          <p:cNvPr id="3" name="Text Placeholder 2"/>
          <p:cNvSpPr>
            <a:spLocks noGrp="1"/>
          </p:cNvSpPr>
          <p:nvPr>
            <p:ph type="body" sz="quarter" idx="10"/>
          </p:nvPr>
        </p:nvSpPr>
        <p:spPr>
          <a:xfrm>
            <a:off x="201930" y="892121"/>
            <a:ext cx="8740142" cy="3530198"/>
          </a:xfrm>
        </p:spPr>
        <p:txBody>
          <a:bodyPr/>
          <a:lstStyle/>
          <a:p>
            <a:r>
              <a:rPr lang="en-AU" dirty="0" smtClean="0"/>
              <a:t>Repository</a:t>
            </a:r>
          </a:p>
          <a:p>
            <a:pPr marL="420224" indent="-420224">
              <a:buFontTx/>
              <a:buChar char="-"/>
            </a:pPr>
            <a:r>
              <a:rPr lang="en-AU" dirty="0" smtClean="0"/>
              <a:t>Shared Database and service access abstraction</a:t>
            </a:r>
          </a:p>
          <a:p>
            <a:pPr marL="420224" indent="-420224">
              <a:buFontTx/>
              <a:buChar char="-"/>
            </a:pPr>
            <a:endParaRPr lang="en-AU" dirty="0" smtClean="0"/>
          </a:p>
          <a:p>
            <a:r>
              <a:rPr lang="en-AU" dirty="0" smtClean="0"/>
              <a:t>Locator</a:t>
            </a:r>
          </a:p>
          <a:p>
            <a:pPr marL="420224" indent="-420224">
              <a:buFontTx/>
              <a:buChar char="-"/>
            </a:pPr>
            <a:r>
              <a:rPr lang="en-AU" dirty="0" smtClean="0"/>
              <a:t>Creates appropriate view model</a:t>
            </a:r>
          </a:p>
          <a:p>
            <a:pPr marL="420224" indent="-420224">
              <a:buFontTx/>
              <a:buChar char="-"/>
            </a:pPr>
            <a:r>
              <a:rPr lang="en-AU" dirty="0"/>
              <a:t>I</a:t>
            </a:r>
            <a:r>
              <a:rPr lang="en-AU" dirty="0" smtClean="0"/>
              <a:t>nitialises it with reference to repository.</a:t>
            </a:r>
          </a:p>
          <a:p>
            <a:pPr marL="420224" indent="-420224">
              <a:buFontTx/>
              <a:buChar char="-"/>
            </a:pPr>
            <a:endParaRPr lang="en-AU" dirty="0"/>
          </a:p>
        </p:txBody>
      </p:sp>
    </p:spTree>
    <p:extLst>
      <p:ext uri="{BB962C8B-B14F-4D97-AF65-F5344CB8AC3E}">
        <p14:creationId xmlns:p14="http://schemas.microsoft.com/office/powerpoint/2010/main" val="148561670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WAMS – Service</a:t>
            </a:r>
            <a:endParaRPr lang="en-AU" dirty="0"/>
          </a:p>
        </p:txBody>
      </p:sp>
      <p:sp>
        <p:nvSpPr>
          <p:cNvPr id="3" name="Text Placeholder 2"/>
          <p:cNvSpPr>
            <a:spLocks noGrp="1"/>
          </p:cNvSpPr>
          <p:nvPr>
            <p:ph type="body" sz="quarter" idx="10"/>
          </p:nvPr>
        </p:nvSpPr>
        <p:spPr>
          <a:xfrm>
            <a:off x="201930" y="892121"/>
            <a:ext cx="8740142" cy="1538805"/>
          </a:xfrm>
        </p:spPr>
        <p:txBody>
          <a:bodyPr/>
          <a:lstStyle/>
          <a:p>
            <a:r>
              <a:rPr lang="en-AU" dirty="0" smtClean="0"/>
              <a:t>Tables</a:t>
            </a:r>
          </a:p>
          <a:p>
            <a:pPr marL="420224" indent="-420224">
              <a:buFontTx/>
              <a:buChar char="-"/>
            </a:pPr>
            <a:r>
              <a:rPr lang="en-AU" dirty="0" smtClean="0"/>
              <a:t>Defect Types (read only list)</a:t>
            </a:r>
          </a:p>
          <a:p>
            <a:pPr marL="420224" indent="-420224">
              <a:buFontTx/>
              <a:buChar char="-"/>
            </a:pPr>
            <a:r>
              <a:rPr lang="en-AU" dirty="0" smtClean="0"/>
              <a:t>Defects </a:t>
            </a:r>
            <a:endParaRPr lang="en-AU" dirty="0"/>
          </a:p>
        </p:txBody>
      </p:sp>
      <p:pic>
        <p:nvPicPr>
          <p:cNvPr id="4" name="Picture 3"/>
          <p:cNvPicPr>
            <a:picLocks noChangeAspect="1"/>
          </p:cNvPicPr>
          <p:nvPr/>
        </p:nvPicPr>
        <p:blipFill>
          <a:blip r:embed="rId2"/>
          <a:stretch>
            <a:fillRect/>
          </a:stretch>
        </p:blipFill>
        <p:spPr>
          <a:xfrm>
            <a:off x="3036614" y="2359973"/>
            <a:ext cx="5823879" cy="2054512"/>
          </a:xfrm>
          <a:prstGeom prst="rect">
            <a:avLst/>
          </a:prstGeom>
        </p:spPr>
      </p:pic>
    </p:spTree>
    <p:extLst>
      <p:ext uri="{BB962C8B-B14F-4D97-AF65-F5344CB8AC3E}">
        <p14:creationId xmlns:p14="http://schemas.microsoft.com/office/powerpoint/2010/main" val="3994115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WAMS – client</a:t>
            </a:r>
            <a:endParaRPr lang="en-AU" dirty="0"/>
          </a:p>
        </p:txBody>
      </p:sp>
      <p:sp>
        <p:nvSpPr>
          <p:cNvPr id="3" name="Text Placeholder 2"/>
          <p:cNvSpPr>
            <a:spLocks noGrp="1"/>
          </p:cNvSpPr>
          <p:nvPr>
            <p:ph type="body" sz="quarter" idx="10"/>
          </p:nvPr>
        </p:nvSpPr>
        <p:spPr>
          <a:xfrm>
            <a:off x="201930" y="892121"/>
            <a:ext cx="8740142" cy="1040956"/>
          </a:xfrm>
        </p:spPr>
        <p:txBody>
          <a:bodyPr/>
          <a:lstStyle/>
          <a:p>
            <a:r>
              <a:rPr lang="en-AU" dirty="0" smtClean="0"/>
              <a:t>Retrieve defect types</a:t>
            </a:r>
          </a:p>
          <a:p>
            <a:r>
              <a:rPr lang="en-AU" dirty="0" smtClean="0"/>
              <a:t>Post new defects</a:t>
            </a:r>
            <a:endParaRPr lang="en-AU" dirty="0"/>
          </a:p>
        </p:txBody>
      </p:sp>
    </p:spTree>
    <p:extLst>
      <p:ext uri="{BB962C8B-B14F-4D97-AF65-F5344CB8AC3E}">
        <p14:creationId xmlns:p14="http://schemas.microsoft.com/office/powerpoint/2010/main" val="18648338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Occasionally Connected/Disconnected</a:t>
            </a:r>
            <a:endParaRPr lang="en-AU" dirty="0"/>
          </a:p>
        </p:txBody>
      </p:sp>
      <p:sp>
        <p:nvSpPr>
          <p:cNvPr id="3" name="Text Placeholder 2"/>
          <p:cNvSpPr>
            <a:spLocks noGrp="1"/>
          </p:cNvSpPr>
          <p:nvPr>
            <p:ph type="body" sz="quarter" idx="10"/>
          </p:nvPr>
        </p:nvSpPr>
        <p:spPr>
          <a:xfrm>
            <a:off x="201930" y="892121"/>
            <a:ext cx="8740142" cy="1538805"/>
          </a:xfrm>
        </p:spPr>
        <p:txBody>
          <a:bodyPr/>
          <a:lstStyle/>
          <a:p>
            <a:r>
              <a:rPr lang="en-AU" dirty="0" smtClean="0"/>
              <a:t>Requires offline capabilities</a:t>
            </a:r>
          </a:p>
          <a:p>
            <a:pPr marL="420224" indent="-420224">
              <a:buFontTx/>
              <a:buChar char="-"/>
            </a:pPr>
            <a:r>
              <a:rPr lang="en-AU" dirty="0" smtClean="0"/>
              <a:t>Read/Write locally</a:t>
            </a:r>
          </a:p>
          <a:p>
            <a:pPr marL="420224" indent="-420224">
              <a:buFontTx/>
              <a:buChar char="-"/>
            </a:pPr>
            <a:r>
              <a:rPr lang="en-AU" dirty="0" smtClean="0"/>
              <a:t>Synchronise as required</a:t>
            </a:r>
            <a:endParaRPr lang="en-AU" dirty="0"/>
          </a:p>
        </p:txBody>
      </p:sp>
    </p:spTree>
    <p:extLst>
      <p:ext uri="{BB962C8B-B14F-4D97-AF65-F5344CB8AC3E}">
        <p14:creationId xmlns:p14="http://schemas.microsoft.com/office/powerpoint/2010/main" val="173310508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Caching</a:t>
            </a:r>
            <a:endParaRPr lang="en-AU" dirty="0"/>
          </a:p>
        </p:txBody>
      </p:sp>
      <p:sp>
        <p:nvSpPr>
          <p:cNvPr id="3" name="Text Placeholder 2"/>
          <p:cNvSpPr>
            <a:spLocks noGrp="1"/>
          </p:cNvSpPr>
          <p:nvPr>
            <p:ph type="body" sz="quarter" idx="10"/>
          </p:nvPr>
        </p:nvSpPr>
        <p:spPr>
          <a:xfrm>
            <a:off x="201930" y="892121"/>
            <a:ext cx="8740142" cy="3032350"/>
          </a:xfrm>
        </p:spPr>
        <p:txBody>
          <a:bodyPr/>
          <a:lstStyle/>
          <a:p>
            <a:r>
              <a:rPr lang="en-AU" dirty="0" smtClean="0"/>
              <a:t>Cache defect types</a:t>
            </a:r>
          </a:p>
          <a:p>
            <a:pPr marL="420224" indent="-420224">
              <a:buFontTx/>
              <a:buChar char="-"/>
            </a:pPr>
            <a:r>
              <a:rPr lang="en-AU" dirty="0" smtClean="0"/>
              <a:t>Incremental download</a:t>
            </a:r>
          </a:p>
          <a:p>
            <a:endParaRPr lang="en-AU" dirty="0" smtClean="0"/>
          </a:p>
          <a:p>
            <a:r>
              <a:rPr lang="en-AU" dirty="0" smtClean="0"/>
              <a:t>New Defects</a:t>
            </a:r>
          </a:p>
          <a:p>
            <a:pPr marL="420224" indent="-420224">
              <a:buFontTx/>
              <a:buChar char="-"/>
            </a:pPr>
            <a:r>
              <a:rPr lang="en-AU" dirty="0" smtClean="0"/>
              <a:t>Uploaded as part of Sync</a:t>
            </a:r>
          </a:p>
          <a:p>
            <a:pPr marL="420224" indent="-420224">
              <a:buFontTx/>
              <a:buChar char="-"/>
            </a:pPr>
            <a:r>
              <a:rPr lang="en-AU" dirty="0" smtClean="0"/>
              <a:t>Local copy deleted</a:t>
            </a:r>
          </a:p>
        </p:txBody>
      </p:sp>
    </p:spTree>
    <p:extLst>
      <p:ext uri="{BB962C8B-B14F-4D97-AF65-F5344CB8AC3E}">
        <p14:creationId xmlns:p14="http://schemas.microsoft.com/office/powerpoint/2010/main" val="13095517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Sqlite</a:t>
            </a:r>
            <a:endParaRPr lang="en-AU" dirty="0"/>
          </a:p>
        </p:txBody>
      </p:sp>
      <p:sp>
        <p:nvSpPr>
          <p:cNvPr id="3" name="Text Placeholder 2"/>
          <p:cNvSpPr>
            <a:spLocks noGrp="1"/>
          </p:cNvSpPr>
          <p:nvPr>
            <p:ph type="body" sz="quarter" idx="10"/>
          </p:nvPr>
        </p:nvSpPr>
        <p:spPr>
          <a:xfrm>
            <a:off x="201930" y="892122"/>
            <a:ext cx="8740142" cy="2941831"/>
          </a:xfrm>
        </p:spPr>
        <p:txBody>
          <a:bodyPr/>
          <a:lstStyle/>
          <a:p>
            <a:r>
              <a:rPr lang="en-AU" dirty="0" smtClean="0"/>
              <a:t>Extension/Update</a:t>
            </a:r>
          </a:p>
          <a:p>
            <a:r>
              <a:rPr lang="en-AU" dirty="0" smtClean="0"/>
              <a:t>Native to Managed bridge</a:t>
            </a:r>
          </a:p>
          <a:p>
            <a:r>
              <a:rPr lang="en-AU" dirty="0" err="1" smtClean="0"/>
              <a:t>Sqlite</a:t>
            </a:r>
            <a:r>
              <a:rPr lang="en-AU" dirty="0" smtClean="0"/>
              <a:t>-net</a:t>
            </a:r>
          </a:p>
          <a:p>
            <a:endParaRPr lang="en-AU" dirty="0"/>
          </a:p>
          <a:p>
            <a:r>
              <a:rPr lang="en-AU" b="1" dirty="0" smtClean="0"/>
              <a:t>Note: </a:t>
            </a:r>
            <a:r>
              <a:rPr lang="en-AU" dirty="0" smtClean="0"/>
              <a:t>For PCL, </a:t>
            </a:r>
            <a:r>
              <a:rPr lang="en-AU" dirty="0" err="1" smtClean="0"/>
              <a:t>Sqlite</a:t>
            </a:r>
            <a:r>
              <a:rPr lang="en-AU" dirty="0" smtClean="0"/>
              <a:t>-net needs to be wrapped using interfaces with platform implementation</a:t>
            </a:r>
            <a:endParaRPr lang="en-AU" b="1" dirty="0" smtClean="0"/>
          </a:p>
        </p:txBody>
      </p:sp>
    </p:spTree>
    <p:extLst>
      <p:ext uri="{BB962C8B-B14F-4D97-AF65-F5344CB8AC3E}">
        <p14:creationId xmlns:p14="http://schemas.microsoft.com/office/powerpoint/2010/main" val="22467004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Synchronising</a:t>
            </a:r>
            <a:endParaRPr lang="en-AU" dirty="0"/>
          </a:p>
        </p:txBody>
      </p:sp>
      <p:sp>
        <p:nvSpPr>
          <p:cNvPr id="3" name="Text Placeholder 2"/>
          <p:cNvSpPr>
            <a:spLocks noGrp="1"/>
          </p:cNvSpPr>
          <p:nvPr>
            <p:ph type="body" sz="quarter" idx="10"/>
          </p:nvPr>
        </p:nvSpPr>
        <p:spPr>
          <a:xfrm>
            <a:off x="201930" y="892121"/>
            <a:ext cx="8740142" cy="3530198"/>
          </a:xfrm>
        </p:spPr>
        <p:txBody>
          <a:bodyPr/>
          <a:lstStyle/>
          <a:p>
            <a:r>
              <a:rPr lang="en-AU" dirty="0" smtClean="0"/>
              <a:t>Bi-directional Sync</a:t>
            </a:r>
          </a:p>
          <a:p>
            <a:r>
              <a:rPr lang="en-AU" dirty="0" smtClean="0"/>
              <a:t>(</a:t>
            </a:r>
            <a:r>
              <a:rPr lang="en-AU" dirty="0" err="1" smtClean="0"/>
              <a:t>eg</a:t>
            </a:r>
            <a:r>
              <a:rPr lang="en-AU" dirty="0" smtClean="0"/>
              <a:t> Defect status will change)</a:t>
            </a:r>
          </a:p>
          <a:p>
            <a:pPr marL="420224" indent="-420224">
              <a:buFontTx/>
              <a:buChar char="-"/>
            </a:pPr>
            <a:r>
              <a:rPr lang="en-AU" dirty="0" smtClean="0"/>
              <a:t>Need </a:t>
            </a:r>
            <a:r>
              <a:rPr lang="en-AU" dirty="0" err="1" smtClean="0"/>
              <a:t>UniqueId</a:t>
            </a:r>
            <a:r>
              <a:rPr lang="en-AU" dirty="0" smtClean="0"/>
              <a:t> – </a:t>
            </a:r>
            <a:r>
              <a:rPr lang="en-AU" dirty="0" err="1" smtClean="0"/>
              <a:t>Guid</a:t>
            </a:r>
            <a:endParaRPr lang="en-AU" dirty="0" smtClean="0"/>
          </a:p>
          <a:p>
            <a:pPr marL="420224" indent="-420224">
              <a:buFontTx/>
              <a:buChar char="-"/>
            </a:pPr>
            <a:r>
              <a:rPr lang="en-AU" dirty="0" smtClean="0"/>
              <a:t>Need </a:t>
            </a:r>
            <a:r>
              <a:rPr lang="en-AU" dirty="0" err="1" smtClean="0"/>
              <a:t>LastUpdated</a:t>
            </a:r>
            <a:r>
              <a:rPr lang="en-AU" dirty="0" smtClean="0"/>
              <a:t> – Date</a:t>
            </a:r>
          </a:p>
          <a:p>
            <a:pPr marL="420224" indent="-420224">
              <a:buFontTx/>
              <a:buChar char="-"/>
            </a:pPr>
            <a:r>
              <a:rPr lang="en-AU" dirty="0" smtClean="0"/>
              <a:t>Need </a:t>
            </a:r>
            <a:r>
              <a:rPr lang="en-AU" dirty="0" err="1" smtClean="0"/>
              <a:t>IsDeleted</a:t>
            </a:r>
            <a:r>
              <a:rPr lang="en-AU" dirty="0" smtClean="0"/>
              <a:t> - </a:t>
            </a:r>
            <a:r>
              <a:rPr lang="en-AU" dirty="0" err="1" smtClean="0"/>
              <a:t>bool</a:t>
            </a:r>
            <a:endParaRPr lang="en-AU" dirty="0"/>
          </a:p>
          <a:p>
            <a:pPr marL="420224" indent="-420224">
              <a:buFontTx/>
              <a:buChar char="-"/>
            </a:pPr>
            <a:endParaRPr lang="en-AU" dirty="0" smtClean="0"/>
          </a:p>
          <a:p>
            <a:endParaRPr lang="en-AU" dirty="0"/>
          </a:p>
        </p:txBody>
      </p:sp>
    </p:spTree>
    <p:extLst>
      <p:ext uri="{BB962C8B-B14F-4D97-AF65-F5344CB8AC3E}">
        <p14:creationId xmlns:p14="http://schemas.microsoft.com/office/powerpoint/2010/main" val="4521725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58222" y="2116265"/>
            <a:ext cx="5371455" cy="227476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137160" rIns="137160" bIns="91440" rtlCol="0" anchor="t" anchorCtr="0"/>
          <a:lstStyle/>
          <a:p>
            <a:pPr lvl="0">
              <a:lnSpc>
                <a:spcPct val="90000"/>
              </a:lnSpc>
              <a:spcAft>
                <a:spcPts val="1800"/>
              </a:spcAft>
            </a:pPr>
            <a:r>
              <a:rPr lang="en-US" dirty="0" smtClean="0">
                <a:solidFill>
                  <a:srgbClr val="505151">
                    <a:alpha val="99000"/>
                  </a:srgbClr>
                </a:solidFill>
              </a:rPr>
              <a:t>Design time data</a:t>
            </a:r>
            <a:endParaRPr lang="en-US" dirty="0">
              <a:solidFill>
                <a:srgbClr val="505151">
                  <a:alpha val="99000"/>
                </a:srgbClr>
              </a:solidFill>
            </a:endParaRPr>
          </a:p>
          <a:p>
            <a:pPr lvl="0">
              <a:lnSpc>
                <a:spcPct val="90000"/>
              </a:lnSpc>
              <a:spcAft>
                <a:spcPts val="1800"/>
              </a:spcAft>
            </a:pPr>
            <a:r>
              <a:rPr lang="en-US" dirty="0" smtClean="0">
                <a:solidFill>
                  <a:srgbClr val="505151">
                    <a:alpha val="99000"/>
                  </a:srgbClr>
                </a:solidFill>
              </a:rPr>
              <a:t>Local data</a:t>
            </a:r>
            <a:endParaRPr lang="en-US" dirty="0">
              <a:solidFill>
                <a:srgbClr val="505151">
                  <a:alpha val="99000"/>
                </a:srgbClr>
              </a:solidFill>
            </a:endParaRPr>
          </a:p>
          <a:p>
            <a:pPr lvl="0">
              <a:lnSpc>
                <a:spcPct val="90000"/>
              </a:lnSpc>
              <a:spcAft>
                <a:spcPts val="1800"/>
              </a:spcAft>
            </a:pPr>
            <a:r>
              <a:rPr lang="en-US" dirty="0" smtClean="0">
                <a:solidFill>
                  <a:srgbClr val="505151">
                    <a:alpha val="99000"/>
                  </a:srgbClr>
                </a:solidFill>
              </a:rPr>
              <a:t>Cloud data</a:t>
            </a:r>
          </a:p>
          <a:p>
            <a:pPr lvl="0">
              <a:lnSpc>
                <a:spcPct val="90000"/>
              </a:lnSpc>
              <a:spcAft>
                <a:spcPts val="1800"/>
              </a:spcAft>
            </a:pPr>
            <a:r>
              <a:rPr lang="en-US" dirty="0" smtClean="0">
                <a:solidFill>
                  <a:srgbClr val="505151">
                    <a:alpha val="99000"/>
                  </a:srgbClr>
                </a:solidFill>
              </a:rPr>
              <a:t>Synchronization</a:t>
            </a:r>
            <a:endParaRPr lang="en-US" dirty="0">
              <a:solidFill>
                <a:srgbClr val="505151">
                  <a:alpha val="99000"/>
                </a:srgbClr>
              </a:solidFill>
            </a:endParaRPr>
          </a:p>
        </p:txBody>
      </p:sp>
      <p:sp>
        <p:nvSpPr>
          <p:cNvPr id="10" name="Rectangle 9"/>
          <p:cNvSpPr/>
          <p:nvPr/>
        </p:nvSpPr>
        <p:spPr>
          <a:xfrm>
            <a:off x="3590928" y="2116266"/>
            <a:ext cx="4991099" cy="645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spcAft>
                <a:spcPts val="3000"/>
              </a:spcAft>
            </a:pPr>
            <a:endParaRPr lang="en-GB" sz="1300" dirty="0">
              <a:solidFill>
                <a:schemeClr val="tx2">
                  <a:alpha val="99000"/>
                </a:schemeClr>
              </a:solidFill>
            </a:endParaRPr>
          </a:p>
        </p:txBody>
      </p:sp>
      <p:sp>
        <p:nvSpPr>
          <p:cNvPr id="12" name="Rectangle 11"/>
          <p:cNvSpPr/>
          <p:nvPr/>
        </p:nvSpPr>
        <p:spPr>
          <a:xfrm>
            <a:off x="3458219" y="1411415"/>
            <a:ext cx="5371455"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91440" rIns="137160" bIns="91440" rtlCol="0" anchor="ctr" anchorCtr="0"/>
          <a:lstStyle/>
          <a:p>
            <a:pPr lvl="0"/>
            <a:r>
              <a:rPr lang="en-US" sz="2000" b="1" dirty="0" smtClean="0">
                <a:solidFill>
                  <a:srgbClr val="FFFFFF">
                    <a:alpha val="99000"/>
                  </a:srgbClr>
                </a:solidFill>
              </a:rPr>
              <a:t>Working with Data</a:t>
            </a:r>
            <a:endParaRPr lang="en-US" sz="2000" b="1" dirty="0">
              <a:solidFill>
                <a:srgbClr val="FFFFFF">
                  <a:alpha val="99000"/>
                </a:srgbClr>
              </a:solidFill>
            </a:endParaRPr>
          </a:p>
        </p:txBody>
      </p:sp>
      <p:sp>
        <p:nvSpPr>
          <p:cNvPr id="4" name="Text Placeholder 3"/>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8229600" cy="387798"/>
          </a:xfrm>
        </p:spPr>
        <p:txBody>
          <a:bodyPr/>
          <a:lstStyle/>
          <a:p>
            <a:r>
              <a:rPr lang="en-US" dirty="0"/>
              <a:t>Windows Phone 8 – </a:t>
            </a:r>
            <a:r>
              <a:rPr lang="en-US" dirty="0" smtClean="0"/>
              <a:t>Data</a:t>
            </a:r>
            <a:endParaRPr lang="en-US" dirty="0"/>
          </a:p>
        </p:txBody>
      </p:sp>
      <p:sp>
        <p:nvSpPr>
          <p:cNvPr id="3" name="Rectangle 2"/>
          <p:cNvSpPr/>
          <p:nvPr/>
        </p:nvSpPr>
        <p:spPr>
          <a:xfrm>
            <a:off x="3458222" y="1278065"/>
            <a:ext cx="5371454" cy="1333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8246"/>
          <a:stretch/>
        </p:blipFill>
        <p:spPr>
          <a:xfrm>
            <a:off x="486698" y="1278062"/>
            <a:ext cx="2934929" cy="3112962"/>
          </a:xfrm>
          <a:prstGeom prst="rect">
            <a:avLst/>
          </a:prstGeom>
        </p:spPr>
      </p:pic>
      <p:sp>
        <p:nvSpPr>
          <p:cNvPr id="15" name="Rectangle 14"/>
          <p:cNvSpPr/>
          <p:nvPr/>
        </p:nvSpPr>
        <p:spPr>
          <a:xfrm>
            <a:off x="476250" y="1278065"/>
            <a:ext cx="1219200" cy="1219200"/>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3393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 Scenario</a:t>
            </a:r>
            <a:endParaRPr lang="en-AU" dirty="0"/>
          </a:p>
        </p:txBody>
      </p:sp>
      <p:sp>
        <p:nvSpPr>
          <p:cNvPr id="3" name="Text Placeholder 2"/>
          <p:cNvSpPr>
            <a:spLocks noGrp="1"/>
          </p:cNvSpPr>
          <p:nvPr>
            <p:ph type="body" sz="quarter" idx="10"/>
          </p:nvPr>
        </p:nvSpPr>
        <p:spPr>
          <a:xfrm>
            <a:off x="201930" y="892121"/>
            <a:ext cx="8740142" cy="3032350"/>
          </a:xfrm>
        </p:spPr>
        <p:txBody>
          <a:bodyPr/>
          <a:lstStyle/>
          <a:p>
            <a:pPr marL="420224" indent="-420224">
              <a:buFontTx/>
              <a:buChar char="-"/>
            </a:pPr>
            <a:r>
              <a:rPr lang="en-AU" dirty="0" smtClean="0"/>
              <a:t>Defect capture application</a:t>
            </a:r>
          </a:p>
          <a:p>
            <a:pPr marL="420224" indent="-420224">
              <a:buFontTx/>
              <a:buChar char="-"/>
            </a:pPr>
            <a:r>
              <a:rPr lang="en-AU" dirty="0" smtClean="0"/>
              <a:t>Defect Attributes</a:t>
            </a:r>
          </a:p>
          <a:p>
            <a:pPr marL="420224" lvl="1" indent="-420224">
              <a:buFontTx/>
              <a:buChar char="-"/>
            </a:pPr>
            <a:r>
              <a:rPr lang="en-AU" dirty="0" smtClean="0"/>
              <a:t>Photo</a:t>
            </a:r>
          </a:p>
          <a:p>
            <a:pPr marL="420224" lvl="1" indent="-420224">
              <a:buFontTx/>
              <a:buChar char="-"/>
            </a:pPr>
            <a:r>
              <a:rPr lang="en-AU" dirty="0" smtClean="0"/>
              <a:t>Title</a:t>
            </a:r>
          </a:p>
          <a:p>
            <a:pPr marL="420224" lvl="1" indent="-420224">
              <a:buFontTx/>
              <a:buChar char="-"/>
            </a:pPr>
            <a:r>
              <a:rPr lang="en-AU" dirty="0" smtClean="0"/>
              <a:t>Defect Type</a:t>
            </a:r>
          </a:p>
          <a:p>
            <a:pPr marL="420224" lvl="1" indent="-420224">
              <a:buFontTx/>
              <a:buChar char="-"/>
            </a:pPr>
            <a:r>
              <a:rPr lang="en-AU" dirty="0" smtClean="0"/>
              <a:t>Severity</a:t>
            </a:r>
          </a:p>
          <a:p>
            <a:pPr marL="420224" indent="-420224">
              <a:buFontTx/>
              <a:buChar char="-"/>
            </a:pPr>
            <a:r>
              <a:rPr lang="en-AU" dirty="0" smtClean="0"/>
              <a:t>Defect Types</a:t>
            </a:r>
            <a:endParaRPr lang="en-AU" dirty="0"/>
          </a:p>
          <a:p>
            <a:pPr marL="420224" indent="-420224">
              <a:buFontTx/>
              <a:buChar char="-"/>
            </a:pPr>
            <a:r>
              <a:rPr lang="en-AU" b="1" dirty="0" smtClean="0"/>
              <a:t>Must Work Offline!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722" y="2127461"/>
            <a:ext cx="3600216" cy="2387100"/>
          </a:xfrm>
          <a:prstGeom prst="rect">
            <a:avLst/>
          </a:prstGeom>
        </p:spPr>
      </p:pic>
    </p:spTree>
    <p:extLst>
      <p:ext uri="{BB962C8B-B14F-4D97-AF65-F5344CB8AC3E}">
        <p14:creationId xmlns:p14="http://schemas.microsoft.com/office/powerpoint/2010/main" val="123029575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 Architecture</a:t>
            </a:r>
            <a:endParaRPr lang="en-AU" dirty="0"/>
          </a:p>
        </p:txBody>
      </p:sp>
      <p:sp>
        <p:nvSpPr>
          <p:cNvPr id="19" name="Cloud 18"/>
          <p:cNvSpPr/>
          <p:nvPr/>
        </p:nvSpPr>
        <p:spPr bwMode="auto">
          <a:xfrm>
            <a:off x="4572001" y="400679"/>
            <a:ext cx="4465663" cy="3971179"/>
          </a:xfrm>
          <a:prstGeom prst="cloud">
            <a:avLst/>
          </a:prstGeom>
          <a:solidFill>
            <a:schemeClr val="tx2">
              <a:lumMod val="95000"/>
            </a:schemeClr>
          </a:solidFill>
          <a:ln>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20" name="Can 19"/>
          <p:cNvSpPr/>
          <p:nvPr/>
        </p:nvSpPr>
        <p:spPr bwMode="auto">
          <a:xfrm>
            <a:off x="7527572" y="1385377"/>
            <a:ext cx="635332" cy="56626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088937" y="3101194"/>
            <a:ext cx="952998" cy="561116"/>
            <a:chOff x="4523259" y="5322614"/>
            <a:chExt cx="1296144" cy="763157"/>
          </a:xfrm>
        </p:grpSpPr>
        <p:sp>
          <p:nvSpPr>
            <p:cNvPr id="21" name="Can 20"/>
            <p:cNvSpPr/>
            <p:nvPr/>
          </p:nvSpPr>
          <p:spPr bwMode="auto">
            <a:xfrm>
              <a:off x="4523259" y="5869747"/>
              <a:ext cx="1296144" cy="216024"/>
            </a:xfrm>
            <a:prstGeom prst="ca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Can 21"/>
            <p:cNvSpPr/>
            <p:nvPr/>
          </p:nvSpPr>
          <p:spPr bwMode="auto">
            <a:xfrm>
              <a:off x="4523259" y="5692127"/>
              <a:ext cx="1296144" cy="216024"/>
            </a:xfrm>
            <a:prstGeom prst="ca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23" name="Can 22"/>
            <p:cNvSpPr/>
            <p:nvPr/>
          </p:nvSpPr>
          <p:spPr bwMode="auto">
            <a:xfrm>
              <a:off x="4523259" y="5513486"/>
              <a:ext cx="1296144" cy="216024"/>
            </a:xfrm>
            <a:prstGeom prst="ca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Can 23"/>
            <p:cNvSpPr/>
            <p:nvPr/>
          </p:nvSpPr>
          <p:spPr bwMode="auto">
            <a:xfrm>
              <a:off x="4523259" y="5322614"/>
              <a:ext cx="1296144" cy="216024"/>
            </a:xfrm>
            <a:prstGeom prst="ca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TextBox 25"/>
          <p:cNvSpPr txBox="1"/>
          <p:nvPr/>
        </p:nvSpPr>
        <p:spPr>
          <a:xfrm>
            <a:off x="7232009" y="1935276"/>
            <a:ext cx="1353134"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solidFill>
                  <a:schemeClr val="bg1"/>
                </a:solidFill>
              </a:rPr>
              <a:t>SQL Azure</a:t>
            </a:r>
          </a:p>
        </p:txBody>
      </p:sp>
      <p:sp>
        <p:nvSpPr>
          <p:cNvPr id="27" name="TextBox 26"/>
          <p:cNvSpPr txBox="1"/>
          <p:nvPr/>
        </p:nvSpPr>
        <p:spPr>
          <a:xfrm>
            <a:off x="5768627" y="2694477"/>
            <a:ext cx="1853052"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solidFill>
                  <a:schemeClr val="bg1"/>
                </a:solidFill>
              </a:rPr>
              <a:t>Blob Storage</a:t>
            </a:r>
          </a:p>
        </p:txBody>
      </p:sp>
      <p:grpSp>
        <p:nvGrpSpPr>
          <p:cNvPr id="28" name="WindowsPhone"/>
          <p:cNvGrpSpPr/>
          <p:nvPr>
            <p:custDataLst>
              <p:custData r:id="rId1"/>
            </p:custDataLst>
          </p:nvPr>
        </p:nvGrpSpPr>
        <p:grpSpPr>
          <a:xfrm>
            <a:off x="2809713" y="1891066"/>
            <a:ext cx="788810" cy="1561231"/>
            <a:chOff x="2839503" y="1"/>
            <a:chExt cx="3464995" cy="6857998"/>
          </a:xfrm>
        </p:grpSpPr>
        <p:grpSp>
          <p:nvGrpSpPr>
            <p:cNvPr id="29" name="Group 28"/>
            <p:cNvGrpSpPr/>
            <p:nvPr/>
          </p:nvGrpSpPr>
          <p:grpSpPr>
            <a:xfrm>
              <a:off x="2839503" y="1"/>
              <a:ext cx="3464995" cy="6857998"/>
              <a:chOff x="2839503" y="1"/>
              <a:chExt cx="3464995" cy="6857998"/>
            </a:xfrm>
          </p:grpSpPr>
          <p:grpSp>
            <p:nvGrpSpPr>
              <p:cNvPr id="31" name="Group 30"/>
              <p:cNvGrpSpPr/>
              <p:nvPr/>
            </p:nvGrpSpPr>
            <p:grpSpPr>
              <a:xfrm>
                <a:off x="2839503" y="1"/>
                <a:ext cx="3464995" cy="6857998"/>
                <a:chOff x="2834639" y="1"/>
                <a:chExt cx="3464995" cy="6857998"/>
              </a:xfrm>
            </p:grpSpPr>
            <p:sp>
              <p:nvSpPr>
                <p:cNvPr id="33" name="Rounded Rectangle 32"/>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sp>
              <p:nvSpPr>
                <p:cNvPr id="34" name="Rounded Rectangle 33"/>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33616" tIns="33616" rIns="67232" bIns="33616" numCol="1" spcCol="0" rtlCol="0" fromWordArt="0" anchor="ctr" anchorCtr="0" forceAA="0" compatLnSpc="1">
                  <a:prstTxWarp prst="textNoShape">
                    <a:avLst/>
                  </a:prstTxWarp>
                  <a:noAutofit/>
                </a:bodyPr>
                <a:lstStyle/>
                <a:p>
                  <a:pPr algn="ctr"/>
                  <a:endParaRPr lang="en-US" sz="588" kern="0" dirty="0">
                    <a:solidFill>
                      <a:prstClr val="black">
                        <a:lumMod val="75000"/>
                        <a:lumOff val="25000"/>
                      </a:prstClr>
                    </a:solidFill>
                    <a:latin typeface="Segoe UI"/>
                  </a:endParaRPr>
                </a:p>
              </p:txBody>
            </p:sp>
            <p:sp>
              <p:nvSpPr>
                <p:cNvPr id="35" name="Rectangle 34"/>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sp>
              <p:nvSpPr>
                <p:cNvPr id="36" name="Left Arrow 35"/>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grpSp>
              <p:nvGrpSpPr>
                <p:cNvPr id="37" name="Group 36"/>
                <p:cNvGrpSpPr/>
                <p:nvPr/>
              </p:nvGrpSpPr>
              <p:grpSpPr>
                <a:xfrm rot="21384124">
                  <a:off x="4457215" y="6161552"/>
                  <a:ext cx="212326" cy="227346"/>
                  <a:chOff x="4194362" y="5874647"/>
                  <a:chExt cx="252148" cy="269985"/>
                </a:xfrm>
                <a:solidFill>
                  <a:srgbClr val="FFFFFF"/>
                </a:solidFill>
              </p:grpSpPr>
              <p:sp>
                <p:nvSpPr>
                  <p:cNvPr id="39" name="Flowchart: Stored Data 38"/>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sp>
                <p:nvSpPr>
                  <p:cNvPr id="40" name="Flowchart: Stored Data 39"/>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sp>
                <p:nvSpPr>
                  <p:cNvPr id="41" name="Flowchart: Stored Data 40"/>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sp>
                <p:nvSpPr>
                  <p:cNvPr id="42" name="Flowchart: Stored Data 41"/>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324" u="sng">
                      <a:solidFill>
                        <a:prstClr val="white"/>
                      </a:solidFill>
                    </a:endParaRPr>
                  </a:p>
                </p:txBody>
              </p:sp>
            </p:grpSp>
            <p:sp>
              <p:nvSpPr>
                <p:cNvPr id="38" name="Rounded Rectangle 37"/>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33616" tIns="33616" rIns="67232" bIns="33616" numCol="1" spcCol="0" rtlCol="0" fromWordArt="0" anchor="ctr" anchorCtr="0" forceAA="0" compatLnSpc="1">
                  <a:prstTxWarp prst="textNoShape">
                    <a:avLst/>
                  </a:prstTxWarp>
                  <a:noAutofit/>
                </a:bodyPr>
                <a:lstStyle/>
                <a:p>
                  <a:pPr algn="ctr"/>
                  <a:endParaRPr lang="en-US" sz="588" kern="0" dirty="0">
                    <a:solidFill>
                      <a:prstClr val="black">
                        <a:lumMod val="75000"/>
                        <a:lumOff val="25000"/>
                      </a:prstClr>
                    </a:solidFill>
                    <a:latin typeface="Segoe UI"/>
                  </a:endParaRPr>
                </a:p>
              </p:txBody>
            </p:sp>
          </p:grpSp>
          <p:sp>
            <p:nvSpPr>
              <p:cNvPr id="32" name="Rectangle 31"/>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33616" tIns="33616" rIns="33616" bIns="33616" numCol="1" spcCol="0" rtlCol="0" fromWordArt="0" anchor="ctr" anchorCtr="0" forceAA="0" compatLnSpc="1">
                <a:prstTxWarp prst="textNoShape">
                  <a:avLst/>
                </a:prstTxWarp>
                <a:noAutofit/>
              </a:bodyPr>
              <a:lstStyle/>
              <a:p>
                <a:pPr algn="r" defTabSz="672358"/>
                <a:r>
                  <a:rPr lang="en-US" sz="735" kern="0" dirty="0">
                    <a:solidFill>
                      <a:srgbClr val="FFFFFF"/>
                    </a:solidFill>
                    <a:latin typeface="Segoe UI"/>
                  </a:rPr>
                  <a:t>12:38</a:t>
                </a:r>
              </a:p>
            </p:txBody>
          </p:sp>
        </p:grpSp>
        <p:pic>
          <p:nvPicPr>
            <p:cNvPr id="30" name="Picture 2" descr="C:\Users\t-dantay\Documents\WPIcons\appbar.feature.search.rest.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Flowchart: Multidocument 42"/>
          <p:cNvSpPr/>
          <p:nvPr/>
        </p:nvSpPr>
        <p:spPr bwMode="auto">
          <a:xfrm>
            <a:off x="5542856" y="1286289"/>
            <a:ext cx="928588" cy="728694"/>
          </a:xfrm>
          <a:prstGeom prst="flowChartMultidocument">
            <a:avLst/>
          </a:prstGeom>
          <a:solidFill>
            <a:schemeClr val="accent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5533871" y="2045075"/>
            <a:ext cx="1353134"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solidFill>
                  <a:schemeClr val="bg1"/>
                </a:solidFill>
              </a:rPr>
              <a:t>WAMS</a:t>
            </a:r>
          </a:p>
        </p:txBody>
      </p:sp>
      <p:cxnSp>
        <p:nvCxnSpPr>
          <p:cNvPr id="46" name="Straight Arrow Connector 45"/>
          <p:cNvCxnSpPr/>
          <p:nvPr/>
        </p:nvCxnSpPr>
        <p:spPr>
          <a:xfrm flipH="1">
            <a:off x="3661742" y="1659572"/>
            <a:ext cx="1829482" cy="572445"/>
          </a:xfrm>
          <a:prstGeom prst="straightConnector1">
            <a:avLst/>
          </a:prstGeom>
          <a:ln w="25400">
            <a:solidFill>
              <a:schemeClr val="bg2">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660236" y="1795170"/>
            <a:ext cx="1830987" cy="591098"/>
          </a:xfrm>
          <a:prstGeom prst="straightConnector1">
            <a:avLst/>
          </a:prstGeom>
          <a:ln w="25400">
            <a:solidFill>
              <a:schemeClr val="bg2">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660236" y="2938134"/>
            <a:ext cx="2428701" cy="401624"/>
          </a:xfrm>
          <a:prstGeom prst="straightConnector1">
            <a:avLst/>
          </a:prstGeom>
          <a:ln w="25400">
            <a:solidFill>
              <a:schemeClr val="bg2">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bwMode="auto">
          <a:xfrm>
            <a:off x="672480" y="1890153"/>
            <a:ext cx="529444" cy="341864"/>
          </a:xfrm>
          <a:prstGeom prst="can">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474279" y="2891181"/>
            <a:ext cx="952998" cy="561116"/>
            <a:chOff x="4523259" y="5322614"/>
            <a:chExt cx="1296144" cy="763157"/>
          </a:xfrm>
          <a:solidFill>
            <a:schemeClr val="accent2">
              <a:lumMod val="60000"/>
              <a:lumOff val="40000"/>
            </a:schemeClr>
          </a:solidFill>
        </p:grpSpPr>
        <p:sp>
          <p:nvSpPr>
            <p:cNvPr id="57" name="Can 56"/>
            <p:cNvSpPr/>
            <p:nvPr/>
          </p:nvSpPr>
          <p:spPr bwMode="auto">
            <a:xfrm>
              <a:off x="4523259" y="5869747"/>
              <a:ext cx="1296144" cy="216024"/>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58" name="Can 57"/>
            <p:cNvSpPr/>
            <p:nvPr/>
          </p:nvSpPr>
          <p:spPr bwMode="auto">
            <a:xfrm>
              <a:off x="4523259" y="5692127"/>
              <a:ext cx="1296144" cy="216024"/>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59" name="Can 58"/>
            <p:cNvSpPr/>
            <p:nvPr/>
          </p:nvSpPr>
          <p:spPr bwMode="auto">
            <a:xfrm>
              <a:off x="4523259" y="5513486"/>
              <a:ext cx="1296144" cy="216024"/>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60" name="Can 59"/>
            <p:cNvSpPr/>
            <p:nvPr/>
          </p:nvSpPr>
          <p:spPr bwMode="auto">
            <a:xfrm>
              <a:off x="4523259" y="5322614"/>
              <a:ext cx="1296144" cy="216024"/>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62" name="Straight Arrow Connector 61"/>
          <p:cNvCxnSpPr>
            <a:stCxn id="55" idx="4"/>
            <a:endCxn id="33" idx="1"/>
          </p:cNvCxnSpPr>
          <p:nvPr/>
        </p:nvCxnSpPr>
        <p:spPr>
          <a:xfrm>
            <a:off x="1201924" y="2061085"/>
            <a:ext cx="1607788" cy="610597"/>
          </a:xfrm>
          <a:prstGeom prst="straightConnector1">
            <a:avLst/>
          </a:prstGeom>
          <a:ln w="254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8" idx="4"/>
            <a:endCxn id="33" idx="1"/>
          </p:cNvCxnSpPr>
          <p:nvPr/>
        </p:nvCxnSpPr>
        <p:spPr>
          <a:xfrm flipV="1">
            <a:off x="1427278" y="2671682"/>
            <a:ext cx="1382435" cy="570602"/>
          </a:xfrm>
          <a:prstGeom prst="straightConnector1">
            <a:avLst/>
          </a:prstGeom>
          <a:ln w="254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74279" y="1333530"/>
            <a:ext cx="1353134"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t>SQLite</a:t>
            </a:r>
          </a:p>
        </p:txBody>
      </p:sp>
      <p:sp>
        <p:nvSpPr>
          <p:cNvPr id="68" name="TextBox 67"/>
          <p:cNvSpPr txBox="1"/>
          <p:nvPr/>
        </p:nvSpPr>
        <p:spPr>
          <a:xfrm>
            <a:off x="186412" y="3517332"/>
            <a:ext cx="1928869"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t>Isolated Storage</a:t>
            </a:r>
          </a:p>
        </p:txBody>
      </p:sp>
      <p:cxnSp>
        <p:nvCxnSpPr>
          <p:cNvPr id="69" name="Straight Arrow Connector 68"/>
          <p:cNvCxnSpPr>
            <a:stCxn id="43" idx="3"/>
            <a:endCxn id="20" idx="2"/>
          </p:cNvCxnSpPr>
          <p:nvPr/>
        </p:nvCxnSpPr>
        <p:spPr>
          <a:xfrm>
            <a:off x="6471444" y="1650636"/>
            <a:ext cx="1056128" cy="17872"/>
          </a:xfrm>
          <a:prstGeom prst="straightConnector1">
            <a:avLst/>
          </a:prstGeom>
          <a:ln w="254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73774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Internal Architecture</a:t>
            </a:r>
            <a:endParaRPr lang="en-AU" dirty="0"/>
          </a:p>
        </p:txBody>
      </p:sp>
      <p:cxnSp>
        <p:nvCxnSpPr>
          <p:cNvPr id="4" name="Straight Connector 3"/>
          <p:cNvCxnSpPr/>
          <p:nvPr/>
        </p:nvCxnSpPr>
        <p:spPr>
          <a:xfrm>
            <a:off x="332138" y="1978501"/>
            <a:ext cx="857698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6249" y="1146927"/>
            <a:ext cx="952998" cy="461669"/>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View</a:t>
            </a:r>
          </a:p>
        </p:txBody>
      </p:sp>
      <p:sp>
        <p:nvSpPr>
          <p:cNvPr id="6" name="TextBox 5"/>
          <p:cNvSpPr txBox="1"/>
          <p:nvPr/>
        </p:nvSpPr>
        <p:spPr>
          <a:xfrm>
            <a:off x="226249" y="2323124"/>
            <a:ext cx="1482442" cy="1053113"/>
          </a:xfrm>
          <a:prstGeom prst="rect">
            <a:avLst/>
          </a:prstGeom>
          <a:noFill/>
        </p:spPr>
        <p:txBody>
          <a:bodyPr wrap="square" lIns="134464" tIns="107571" rIns="134464" bIns="107571" rtlCol="0">
            <a:spAutoFit/>
          </a:bodyPr>
          <a:lstStyle/>
          <a:p>
            <a:pPr>
              <a:lnSpc>
                <a:spcPct val="90000"/>
              </a:lnSpc>
              <a:spcAft>
                <a:spcPts val="441"/>
              </a:spcAft>
            </a:pPr>
            <a:r>
              <a:rPr lang="en-AU" sz="1765" dirty="0">
                <a:gradFill>
                  <a:gsLst>
                    <a:gs pos="2917">
                      <a:schemeClr val="tx1"/>
                    </a:gs>
                    <a:gs pos="30000">
                      <a:schemeClr val="tx1"/>
                    </a:gs>
                  </a:gsLst>
                  <a:lin ang="5400000" scaled="0"/>
                </a:gradFill>
              </a:rPr>
              <a:t>View Model</a:t>
            </a:r>
          </a:p>
          <a:p>
            <a:pPr>
              <a:lnSpc>
                <a:spcPct val="90000"/>
              </a:lnSpc>
              <a:spcAft>
                <a:spcPts val="441"/>
              </a:spcAft>
            </a:pPr>
            <a:r>
              <a:rPr lang="en-AU" sz="1765" dirty="0">
                <a:gradFill>
                  <a:gsLst>
                    <a:gs pos="2917">
                      <a:schemeClr val="tx1"/>
                    </a:gs>
                    <a:gs pos="30000">
                      <a:schemeClr val="tx1"/>
                    </a:gs>
                  </a:gsLst>
                  <a:lin ang="5400000" scaled="0"/>
                </a:gradFill>
              </a:rPr>
              <a:t>+</a:t>
            </a:r>
          </a:p>
          <a:p>
            <a:pPr>
              <a:lnSpc>
                <a:spcPct val="90000"/>
              </a:lnSpc>
              <a:spcAft>
                <a:spcPts val="441"/>
              </a:spcAft>
            </a:pPr>
            <a:r>
              <a:rPr lang="en-AU" sz="1765" dirty="0">
                <a:gradFill>
                  <a:gsLst>
                    <a:gs pos="2917">
                      <a:schemeClr val="tx1"/>
                    </a:gs>
                    <a:gs pos="30000">
                      <a:schemeClr val="tx1"/>
                    </a:gs>
                  </a:gsLst>
                  <a:lin ang="5400000" scaled="0"/>
                </a:gradFill>
              </a:rPr>
              <a:t>Model</a:t>
            </a:r>
          </a:p>
        </p:txBody>
      </p:sp>
      <p:grpSp>
        <p:nvGrpSpPr>
          <p:cNvPr id="7" name="Group 6"/>
          <p:cNvGrpSpPr/>
          <p:nvPr/>
        </p:nvGrpSpPr>
        <p:grpSpPr>
          <a:xfrm>
            <a:off x="1607116" y="1089309"/>
            <a:ext cx="2276607" cy="1765608"/>
            <a:chOff x="2185789" y="1985094"/>
            <a:chExt cx="3096344" cy="2401349"/>
          </a:xfrm>
        </p:grpSpPr>
        <p:sp>
          <p:nvSpPr>
            <p:cNvPr id="8" name="Rectangle 7"/>
            <p:cNvSpPr/>
            <p:nvPr/>
          </p:nvSpPr>
          <p:spPr bwMode="auto">
            <a:xfrm>
              <a:off x="2185789" y="1985094"/>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2251930"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Main Page</a:t>
              </a:r>
            </a:p>
          </p:txBody>
        </p:sp>
        <p:sp>
          <p:nvSpPr>
            <p:cNvPr id="10" name="Rounded Rectangle 9"/>
            <p:cNvSpPr/>
            <p:nvPr/>
          </p:nvSpPr>
          <p:spPr bwMode="auto">
            <a:xfrm>
              <a:off x="2247865"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Main </a:t>
              </a:r>
              <a:r>
                <a:rPr lang="en-AU" sz="1765" dirty="0" err="1">
                  <a:gradFill>
                    <a:gsLst>
                      <a:gs pos="0">
                        <a:srgbClr val="FFFFFF"/>
                      </a:gs>
                      <a:gs pos="100000">
                        <a:srgbClr val="FFFFFF"/>
                      </a:gs>
                    </a:gsLst>
                    <a:lin ang="5400000" scaled="0"/>
                  </a:gradFill>
                  <a:ea typeface="Segoe UI" pitchFamily="34" charset="0"/>
                  <a:cs typeface="Segoe UI" pitchFamily="34" charset="0"/>
                </a:rPr>
                <a:t>ViewModel</a:t>
              </a: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V="1">
              <a:off x="3508005" y="2834417"/>
              <a:ext cx="0" cy="755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24029" y="2834417"/>
              <a:ext cx="0" cy="7200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080859" y="1089309"/>
            <a:ext cx="3244247" cy="1765608"/>
            <a:chOff x="5550252" y="1985094"/>
            <a:chExt cx="3096344" cy="2401349"/>
          </a:xfrm>
        </p:grpSpPr>
        <p:sp>
          <p:nvSpPr>
            <p:cNvPr id="29" name="Rounded Rectangle 28"/>
            <p:cNvSpPr/>
            <p:nvPr/>
          </p:nvSpPr>
          <p:spPr bwMode="auto">
            <a:xfrm>
              <a:off x="5636306" y="2077675"/>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Add Defect Page</a:t>
              </a: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ounded Rectangle 29"/>
            <p:cNvSpPr/>
            <p:nvPr/>
          </p:nvSpPr>
          <p:spPr bwMode="auto">
            <a:xfrm>
              <a:off x="5632241" y="3665262"/>
              <a:ext cx="2952328" cy="6480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Add Defect View </a:t>
              </a:r>
              <a:r>
                <a:rPr lang="en-AU" sz="1765" dirty="0">
                  <a:gradFill>
                    <a:gsLst>
                      <a:gs pos="0">
                        <a:srgbClr val="FFFFFF"/>
                      </a:gs>
                      <a:gs pos="100000">
                        <a:srgbClr val="FFFFFF"/>
                      </a:gs>
                    </a:gsLst>
                    <a:lin ang="5400000" scaled="0"/>
                  </a:gradFill>
                  <a:ea typeface="Segoe UI" pitchFamily="34" charset="0"/>
                  <a:cs typeface="Segoe UI" pitchFamily="34" charset="0"/>
                </a:rPr>
                <a:t>Model</a:t>
              </a:r>
            </a:p>
          </p:txBody>
        </p:sp>
        <p:sp>
          <p:nvSpPr>
            <p:cNvPr id="33" name="Rectangle 32"/>
            <p:cNvSpPr/>
            <p:nvPr/>
          </p:nvSpPr>
          <p:spPr bwMode="auto">
            <a:xfrm>
              <a:off x="5550252" y="1985094"/>
              <a:ext cx="3096344" cy="2401349"/>
            </a:xfrm>
            <a:prstGeom prst="rect">
              <a:avLst/>
            </a:prstGeom>
            <a:noFill/>
            <a:ln>
              <a:solidFill>
                <a:srgbClr val="B400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Arrow Connector 39"/>
          <p:cNvCxnSpPr/>
          <p:nvPr/>
        </p:nvCxnSpPr>
        <p:spPr>
          <a:xfrm flipV="1">
            <a:off x="5559603" y="1713780"/>
            <a:ext cx="0" cy="55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18436" y="1713779"/>
            <a:ext cx="0" cy="5294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2064128" y="2801163"/>
            <a:ext cx="6035657" cy="1854734"/>
            <a:chOff x="2807357" y="3809279"/>
            <a:chExt cx="8208912" cy="2522567"/>
          </a:xfrm>
        </p:grpSpPr>
        <p:sp>
          <p:nvSpPr>
            <p:cNvPr id="20" name="Rounded Rectangle 19"/>
            <p:cNvSpPr/>
            <p:nvPr/>
          </p:nvSpPr>
          <p:spPr bwMode="auto">
            <a:xfrm>
              <a:off x="4399317" y="4604284"/>
              <a:ext cx="2337515" cy="5758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Repository</a:t>
              </a:r>
            </a:p>
          </p:txBody>
        </p:sp>
        <p:sp>
          <p:nvSpPr>
            <p:cNvPr id="21" name="Rounded Rectangle 20"/>
            <p:cNvSpPr/>
            <p:nvPr/>
          </p:nvSpPr>
          <p:spPr bwMode="auto">
            <a:xfrm>
              <a:off x="2807357" y="5755992"/>
              <a:ext cx="2696444" cy="5758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Isolated Storage</a:t>
              </a:r>
            </a:p>
          </p:txBody>
        </p:sp>
        <p:sp>
          <p:nvSpPr>
            <p:cNvPr id="22" name="Rounded Rectangle 21"/>
            <p:cNvSpPr/>
            <p:nvPr/>
          </p:nvSpPr>
          <p:spPr bwMode="auto">
            <a:xfrm>
              <a:off x="5668957" y="5755992"/>
              <a:ext cx="2337515" cy="5758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err="1">
                  <a:gradFill>
                    <a:gsLst>
                      <a:gs pos="0">
                        <a:srgbClr val="FFFFFF"/>
                      </a:gs>
                      <a:gs pos="100000">
                        <a:srgbClr val="FFFFFF"/>
                      </a:gs>
                    </a:gsLst>
                    <a:lin ang="5400000" scaled="0"/>
                  </a:gradFill>
                  <a:ea typeface="Segoe UI" pitchFamily="34" charset="0"/>
                  <a:cs typeface="Segoe UI" pitchFamily="34" charset="0"/>
                </a:rPr>
                <a:t>Sqlite</a:t>
              </a:r>
              <a:endParaRPr lang="en-AU" sz="1765" dirty="0">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p:cNvCxnSpPr>
              <a:stCxn id="20" idx="2"/>
              <a:endCxn id="21" idx="0"/>
            </p:cNvCxnSpPr>
            <p:nvPr/>
          </p:nvCxnSpPr>
          <p:spPr>
            <a:xfrm flipH="1">
              <a:off x="4155579" y="5180138"/>
              <a:ext cx="1412496" cy="5758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0"/>
              <a:endCxn id="20" idx="2"/>
            </p:cNvCxnSpPr>
            <p:nvPr/>
          </p:nvCxnSpPr>
          <p:spPr>
            <a:xfrm flipH="1" flipV="1">
              <a:off x="5568075" y="5180138"/>
              <a:ext cx="1269640" cy="5758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2"/>
              <a:endCxn id="20" idx="0"/>
            </p:cNvCxnSpPr>
            <p:nvPr/>
          </p:nvCxnSpPr>
          <p:spPr>
            <a:xfrm>
              <a:off x="3724029" y="3809279"/>
              <a:ext cx="1844046" cy="7950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0" idx="2"/>
              <a:endCxn id="20" idx="0"/>
            </p:cNvCxnSpPr>
            <p:nvPr/>
          </p:nvCxnSpPr>
          <p:spPr>
            <a:xfrm flipH="1">
              <a:off x="5568075" y="3809279"/>
              <a:ext cx="2202600" cy="7950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auto">
            <a:xfrm>
              <a:off x="8678754" y="5755992"/>
              <a:ext cx="2337515" cy="5758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AU" sz="1765" dirty="0">
                  <a:gradFill>
                    <a:gsLst>
                      <a:gs pos="0">
                        <a:srgbClr val="FFFFFF"/>
                      </a:gs>
                      <a:gs pos="100000">
                        <a:srgbClr val="FFFFFF"/>
                      </a:gs>
                    </a:gsLst>
                    <a:lin ang="5400000" scaled="0"/>
                  </a:gradFill>
                  <a:ea typeface="Segoe UI" pitchFamily="34" charset="0"/>
                  <a:cs typeface="Segoe UI" pitchFamily="34" charset="0"/>
                </a:rPr>
                <a:t>WAMS</a:t>
              </a:r>
            </a:p>
          </p:txBody>
        </p:sp>
        <p:cxnSp>
          <p:nvCxnSpPr>
            <p:cNvPr id="47" name="Straight Connector 46"/>
            <p:cNvCxnSpPr>
              <a:stCxn id="44" idx="1"/>
              <a:endCxn id="22" idx="3"/>
            </p:cNvCxnSpPr>
            <p:nvPr/>
          </p:nvCxnSpPr>
          <p:spPr>
            <a:xfrm flipH="1">
              <a:off x="8006472" y="6043919"/>
              <a:ext cx="6722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15498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time data</a:t>
            </a:r>
            <a:endParaRPr lang="en-AU" dirty="0"/>
          </a:p>
        </p:txBody>
      </p:sp>
      <p:sp>
        <p:nvSpPr>
          <p:cNvPr id="3" name="Text Placeholder 2"/>
          <p:cNvSpPr>
            <a:spLocks noGrp="1"/>
          </p:cNvSpPr>
          <p:nvPr>
            <p:ph type="body" sz="quarter" idx="10"/>
          </p:nvPr>
        </p:nvSpPr>
        <p:spPr>
          <a:xfrm>
            <a:off x="201930" y="892121"/>
            <a:ext cx="8740142" cy="3032350"/>
          </a:xfrm>
        </p:spPr>
        <p:txBody>
          <a:bodyPr/>
          <a:lstStyle/>
          <a:p>
            <a:r>
              <a:rPr lang="en-AU" dirty="0" smtClean="0"/>
              <a:t>Main Page – read only list of data</a:t>
            </a:r>
          </a:p>
          <a:p>
            <a:pPr marL="420224" indent="-420224">
              <a:buFontTx/>
              <a:buChar char="-"/>
            </a:pPr>
            <a:r>
              <a:rPr lang="en-AU" dirty="0" smtClean="0"/>
              <a:t>Defects (Title, Photo, Severity)</a:t>
            </a:r>
          </a:p>
          <a:p>
            <a:pPr marL="420224" indent="-420224">
              <a:buFontTx/>
              <a:buChar char="-"/>
            </a:pPr>
            <a:endParaRPr lang="en-AU" dirty="0" smtClean="0"/>
          </a:p>
          <a:p>
            <a:r>
              <a:rPr lang="en-AU" dirty="0" smtClean="0"/>
              <a:t>Add Defect Page – edit controls </a:t>
            </a:r>
          </a:p>
          <a:p>
            <a:pPr marL="420224" indent="-420224">
              <a:buFontTx/>
              <a:buChar char="-"/>
            </a:pPr>
            <a:r>
              <a:rPr lang="en-AU" dirty="0" smtClean="0"/>
              <a:t>New Defect</a:t>
            </a:r>
          </a:p>
          <a:p>
            <a:pPr marL="420224" indent="-420224">
              <a:buFontTx/>
              <a:buChar char="-"/>
            </a:pPr>
            <a:r>
              <a:rPr lang="en-AU" dirty="0" smtClean="0"/>
              <a:t>Defect Types (Name)</a:t>
            </a:r>
            <a:endParaRPr lang="en-AU" dirty="0"/>
          </a:p>
        </p:txBody>
      </p:sp>
    </p:spTree>
    <p:extLst>
      <p:ext uri="{BB962C8B-B14F-4D97-AF65-F5344CB8AC3E}">
        <p14:creationId xmlns:p14="http://schemas.microsoft.com/office/powerpoint/2010/main" val="376400568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 binding</a:t>
            </a:r>
            <a:endParaRPr lang="en-AU" dirty="0"/>
          </a:p>
        </p:txBody>
      </p:sp>
      <p:sp>
        <p:nvSpPr>
          <p:cNvPr id="3" name="Text Placeholder 2"/>
          <p:cNvSpPr>
            <a:spLocks noGrp="1"/>
          </p:cNvSpPr>
          <p:nvPr>
            <p:ph type="body" sz="quarter" idx="10"/>
          </p:nvPr>
        </p:nvSpPr>
        <p:spPr>
          <a:xfrm>
            <a:off x="201930" y="892121"/>
            <a:ext cx="8740142" cy="3530198"/>
          </a:xfrm>
        </p:spPr>
        <p:txBody>
          <a:bodyPr/>
          <a:lstStyle/>
          <a:p>
            <a:r>
              <a:rPr lang="en-AU" dirty="0" smtClean="0"/>
              <a:t>Declarative mark-up </a:t>
            </a:r>
          </a:p>
          <a:p>
            <a:pPr marL="420224" indent="-420224">
              <a:buFontTx/>
              <a:buChar char="-"/>
            </a:pPr>
            <a:r>
              <a:rPr lang="en-AU" dirty="0" smtClean="0"/>
              <a:t>Propagate change from View Model/Model </a:t>
            </a:r>
            <a:r>
              <a:rPr lang="en-AU" dirty="0" smtClean="0">
                <a:sym typeface="Wingdings" panose="05000000000000000000" pitchFamily="2" charset="2"/>
              </a:rPr>
              <a:t>to View</a:t>
            </a:r>
          </a:p>
          <a:p>
            <a:pPr marL="420224" indent="-420224">
              <a:buFontTx/>
              <a:buChar char="-"/>
            </a:pPr>
            <a:r>
              <a:rPr lang="en-AU" dirty="0" smtClean="0"/>
              <a:t>Deliver changes back to View Model/Model</a:t>
            </a:r>
          </a:p>
          <a:p>
            <a:pPr marL="420224" indent="-420224">
              <a:buFontTx/>
              <a:buChar char="-"/>
            </a:pPr>
            <a:endParaRPr lang="en-AU" dirty="0"/>
          </a:p>
          <a:p>
            <a:r>
              <a:rPr lang="en-AU" dirty="0" smtClean="0"/>
              <a:t>Changes</a:t>
            </a:r>
          </a:p>
          <a:p>
            <a:pPr marL="420224" indent="-420224">
              <a:buFontTx/>
              <a:buChar char="-"/>
            </a:pPr>
            <a:r>
              <a:rPr lang="en-AU" dirty="0" err="1" smtClean="0"/>
              <a:t>INotifyPropertyChanged</a:t>
            </a:r>
            <a:endParaRPr lang="en-AU" dirty="0" smtClean="0"/>
          </a:p>
          <a:p>
            <a:pPr marL="420224" indent="-420224">
              <a:buFontTx/>
              <a:buChar char="-"/>
            </a:pPr>
            <a:r>
              <a:rPr lang="en-AU" dirty="0" err="1" smtClean="0"/>
              <a:t>INotifyCollectionChanged</a:t>
            </a:r>
            <a:endParaRPr lang="en-AU" dirty="0"/>
          </a:p>
        </p:txBody>
      </p:sp>
    </p:spTree>
    <p:extLst>
      <p:ext uri="{BB962C8B-B14F-4D97-AF65-F5344CB8AC3E}">
        <p14:creationId xmlns:p14="http://schemas.microsoft.com/office/powerpoint/2010/main" val="4368749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 binding</a:t>
            </a:r>
            <a:endParaRPr lang="en-AU" dirty="0"/>
          </a:p>
        </p:txBody>
      </p:sp>
      <p:sp>
        <p:nvSpPr>
          <p:cNvPr id="5" name="Rectangle 4"/>
          <p:cNvSpPr/>
          <p:nvPr/>
        </p:nvSpPr>
        <p:spPr>
          <a:xfrm>
            <a:off x="283507" y="1036364"/>
            <a:ext cx="4275529" cy="499689"/>
          </a:xfrm>
          <a:prstGeom prst="rect">
            <a:avLst/>
          </a:prstGeom>
        </p:spPr>
        <p:txBody>
          <a:bodyPr wrap="none">
            <a:spAutoFit/>
          </a:bodyPr>
          <a:lstStyle/>
          <a:p>
            <a:r>
              <a:rPr lang="en-AU" sz="2647" dirty="0">
                <a:solidFill>
                  <a:srgbClr val="FF0000"/>
                </a:solidFill>
                <a:highlight>
                  <a:srgbClr val="FFFFFF"/>
                </a:highlight>
                <a:latin typeface="Consolas" panose="020B0609020204030204" pitchFamily="49" charset="0"/>
              </a:rPr>
              <a:t>Text</a:t>
            </a:r>
            <a:r>
              <a:rPr lang="en-AU" sz="2647" dirty="0">
                <a:solidFill>
                  <a:srgbClr val="000000"/>
                </a:solidFill>
                <a:highlight>
                  <a:srgbClr val="FFFFFF"/>
                </a:highlight>
                <a:latin typeface="Consolas" panose="020B0609020204030204" pitchFamily="49" charset="0"/>
              </a:rPr>
              <a:t>="</a:t>
            </a:r>
            <a:r>
              <a:rPr lang="en-AU" sz="2647" dirty="0">
                <a:solidFill>
                  <a:srgbClr val="B8860B"/>
                </a:solidFill>
                <a:highlight>
                  <a:srgbClr val="FFFFFF"/>
                </a:highlight>
                <a:latin typeface="Consolas" panose="020B0609020204030204" pitchFamily="49" charset="0"/>
              </a:rPr>
              <a:t>{Binding Title}</a:t>
            </a:r>
            <a:r>
              <a:rPr lang="en-AU" sz="2647" dirty="0">
                <a:solidFill>
                  <a:srgbClr val="000000"/>
                </a:solidFill>
                <a:highlight>
                  <a:srgbClr val="FFFFFF"/>
                </a:highlight>
                <a:latin typeface="Consolas" panose="020B0609020204030204" pitchFamily="49" charset="0"/>
              </a:rPr>
              <a:t>"</a:t>
            </a:r>
            <a:endParaRPr lang="en-AU" sz="2647" dirty="0"/>
          </a:p>
        </p:txBody>
      </p:sp>
      <p:sp>
        <p:nvSpPr>
          <p:cNvPr id="6" name="Rectangle 5"/>
          <p:cNvSpPr/>
          <p:nvPr/>
        </p:nvSpPr>
        <p:spPr>
          <a:xfrm>
            <a:off x="283507" y="1699701"/>
            <a:ext cx="4647426" cy="499689"/>
          </a:xfrm>
          <a:prstGeom prst="rect">
            <a:avLst/>
          </a:prstGeom>
        </p:spPr>
        <p:txBody>
          <a:bodyPr wrap="none">
            <a:spAutoFit/>
          </a:bodyPr>
          <a:lstStyle/>
          <a:p>
            <a:r>
              <a:rPr lang="en-AU" sz="2647" dirty="0">
                <a:solidFill>
                  <a:srgbClr val="FF0000"/>
                </a:solidFill>
                <a:highlight>
                  <a:srgbClr val="FFFFFF"/>
                </a:highlight>
                <a:latin typeface="Consolas" panose="020B0609020204030204" pitchFamily="49" charset="0"/>
              </a:rPr>
              <a:t>Source</a:t>
            </a:r>
            <a:r>
              <a:rPr lang="en-AU" sz="2647" dirty="0">
                <a:solidFill>
                  <a:srgbClr val="000000"/>
                </a:solidFill>
                <a:highlight>
                  <a:srgbClr val="FFFFFF"/>
                </a:highlight>
                <a:latin typeface="Consolas" panose="020B0609020204030204" pitchFamily="49" charset="0"/>
              </a:rPr>
              <a:t>="</a:t>
            </a:r>
            <a:r>
              <a:rPr lang="en-AU" sz="2647" dirty="0">
                <a:solidFill>
                  <a:srgbClr val="B8860B"/>
                </a:solidFill>
                <a:highlight>
                  <a:srgbClr val="FFFFFF"/>
                </a:highlight>
                <a:latin typeface="Consolas" panose="020B0609020204030204" pitchFamily="49" charset="0"/>
              </a:rPr>
              <a:t>{Binding Photo}</a:t>
            </a:r>
            <a:r>
              <a:rPr lang="en-AU" sz="2647" dirty="0">
                <a:solidFill>
                  <a:srgbClr val="000000"/>
                </a:solidFill>
                <a:highlight>
                  <a:srgbClr val="FFFFFF"/>
                </a:highlight>
                <a:latin typeface="Consolas" panose="020B0609020204030204" pitchFamily="49" charset="0"/>
              </a:rPr>
              <a:t>"</a:t>
            </a:r>
            <a:endParaRPr lang="en-AU" sz="2647" dirty="0"/>
          </a:p>
        </p:txBody>
      </p:sp>
      <p:sp>
        <p:nvSpPr>
          <p:cNvPr id="7" name="Rectangle 6"/>
          <p:cNvSpPr/>
          <p:nvPr/>
        </p:nvSpPr>
        <p:spPr>
          <a:xfrm>
            <a:off x="295077" y="2363037"/>
            <a:ext cx="5949064" cy="499689"/>
          </a:xfrm>
          <a:prstGeom prst="rect">
            <a:avLst/>
          </a:prstGeom>
        </p:spPr>
        <p:txBody>
          <a:bodyPr wrap="none">
            <a:spAutoFit/>
          </a:bodyPr>
          <a:lstStyle/>
          <a:p>
            <a:r>
              <a:rPr lang="en-AU" sz="2647" dirty="0" err="1">
                <a:solidFill>
                  <a:srgbClr val="FF0000"/>
                </a:solidFill>
                <a:highlight>
                  <a:srgbClr val="FFFFFF"/>
                </a:highlight>
                <a:latin typeface="Consolas" panose="020B0609020204030204" pitchFamily="49" charset="0"/>
              </a:rPr>
              <a:t>ItemsSource</a:t>
            </a:r>
            <a:r>
              <a:rPr lang="en-AU" sz="2647" dirty="0">
                <a:solidFill>
                  <a:srgbClr val="000000"/>
                </a:solidFill>
                <a:highlight>
                  <a:srgbClr val="FFFFFF"/>
                </a:highlight>
                <a:latin typeface="Consolas" panose="020B0609020204030204" pitchFamily="49" charset="0"/>
              </a:rPr>
              <a:t>="</a:t>
            </a:r>
            <a:r>
              <a:rPr lang="en-AU" sz="2647" dirty="0">
                <a:solidFill>
                  <a:srgbClr val="B8860B"/>
                </a:solidFill>
                <a:highlight>
                  <a:srgbClr val="FFFFFF"/>
                </a:highlight>
                <a:latin typeface="Consolas" panose="020B0609020204030204" pitchFamily="49" charset="0"/>
              </a:rPr>
              <a:t>{Binding Defects}</a:t>
            </a:r>
            <a:r>
              <a:rPr lang="en-AU" sz="2647" dirty="0">
                <a:solidFill>
                  <a:srgbClr val="000000"/>
                </a:solidFill>
                <a:highlight>
                  <a:srgbClr val="FFFFFF"/>
                </a:highlight>
                <a:latin typeface="Consolas" panose="020B0609020204030204" pitchFamily="49" charset="0"/>
              </a:rPr>
              <a:t>"</a:t>
            </a:r>
            <a:endParaRPr lang="en-AU" sz="2647" dirty="0"/>
          </a:p>
        </p:txBody>
      </p:sp>
    </p:spTree>
    <p:extLst>
      <p:ext uri="{BB962C8B-B14F-4D97-AF65-F5344CB8AC3E}">
        <p14:creationId xmlns:p14="http://schemas.microsoft.com/office/powerpoint/2010/main" val="30672085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Data binding</a:t>
            </a:r>
            <a:endParaRPr lang="en-AU" dirty="0"/>
          </a:p>
        </p:txBody>
      </p:sp>
      <p:sp>
        <p:nvSpPr>
          <p:cNvPr id="3" name="Text Placeholder 2"/>
          <p:cNvSpPr>
            <a:spLocks noGrp="1"/>
          </p:cNvSpPr>
          <p:nvPr>
            <p:ph type="body" sz="quarter" idx="10"/>
          </p:nvPr>
        </p:nvSpPr>
        <p:spPr>
          <a:xfrm>
            <a:off x="201930" y="892121"/>
            <a:ext cx="8740142" cy="2783426"/>
          </a:xfrm>
        </p:spPr>
        <p:txBody>
          <a:bodyPr/>
          <a:lstStyle/>
          <a:p>
            <a:r>
              <a:rPr lang="en-AU" dirty="0" smtClean="0"/>
              <a:t>Converters</a:t>
            </a:r>
          </a:p>
          <a:p>
            <a:pPr marL="420224" lvl="1" indent="-420224">
              <a:buFontTx/>
              <a:buChar char="-"/>
            </a:pPr>
            <a:r>
              <a:rPr lang="en-AU" dirty="0" smtClean="0"/>
              <a:t>Change colour of items in main list based on defect level (0-10)</a:t>
            </a:r>
          </a:p>
          <a:p>
            <a:pPr marL="420224" lvl="1" indent="-420224">
              <a:buFontTx/>
              <a:buChar char="-"/>
            </a:pPr>
            <a:endParaRPr lang="en-AU" dirty="0"/>
          </a:p>
          <a:p>
            <a:pPr marL="420224" lvl="1" indent="-420224">
              <a:buFontTx/>
              <a:buChar char="-"/>
            </a:pPr>
            <a:endParaRPr lang="en-AU" dirty="0" smtClean="0"/>
          </a:p>
          <a:p>
            <a:pPr lvl="1"/>
            <a:endParaRPr lang="en-AU" dirty="0" smtClean="0"/>
          </a:p>
          <a:p>
            <a:pPr lvl="1"/>
            <a:endParaRPr lang="en-AU" dirty="0"/>
          </a:p>
          <a:p>
            <a:pPr lvl="1"/>
            <a:endParaRPr lang="en-AU" dirty="0" smtClean="0"/>
          </a:p>
          <a:p>
            <a:r>
              <a:rPr lang="en-AU" dirty="0" smtClean="0"/>
              <a:t>Modes</a:t>
            </a:r>
          </a:p>
          <a:p>
            <a:pPr marL="420224" lvl="1" indent="-420224">
              <a:buFontTx/>
              <a:buChar char="-"/>
            </a:pPr>
            <a:r>
              <a:rPr lang="en-AU" dirty="0"/>
              <a:t>E</a:t>
            </a:r>
            <a:r>
              <a:rPr lang="en-AU" dirty="0" smtClean="0"/>
              <a:t>dit controls typically require two way</a:t>
            </a:r>
            <a:endParaRPr lang="en-AU" dirty="0"/>
          </a:p>
        </p:txBody>
      </p:sp>
      <p:sp>
        <p:nvSpPr>
          <p:cNvPr id="4" name="Rectangle 3"/>
          <p:cNvSpPr/>
          <p:nvPr/>
        </p:nvSpPr>
        <p:spPr>
          <a:xfrm>
            <a:off x="201696" y="1724641"/>
            <a:ext cx="8807549" cy="816506"/>
          </a:xfrm>
          <a:prstGeom prst="rect">
            <a:avLst/>
          </a:prstGeom>
          <a:solidFill>
            <a:schemeClr val="tx1"/>
          </a:solidFill>
        </p:spPr>
        <p:txBody>
          <a:bodyPr wrap="square">
            <a:spAutoFit/>
          </a:bodyPr>
          <a:lstStyle/>
          <a:p>
            <a:r>
              <a:rPr lang="en-AU" sz="2353" dirty="0">
                <a:solidFill>
                  <a:srgbClr val="FF0000"/>
                </a:solidFill>
                <a:highlight>
                  <a:srgbClr val="FFFFFF"/>
                </a:highlight>
                <a:latin typeface="Consolas" panose="020B0609020204030204" pitchFamily="49" charset="0"/>
              </a:rPr>
              <a:t>Background</a:t>
            </a:r>
            <a:r>
              <a:rPr lang="en-AU" sz="2353" dirty="0">
                <a:solidFill>
                  <a:srgbClr val="000000"/>
                </a:solidFill>
                <a:highlight>
                  <a:srgbClr val="FFFFFF"/>
                </a:highlight>
                <a:latin typeface="Consolas" panose="020B0609020204030204" pitchFamily="49" charset="0"/>
              </a:rPr>
              <a:t>="</a:t>
            </a:r>
            <a:r>
              <a:rPr lang="en-AU" sz="2353" dirty="0">
                <a:solidFill>
                  <a:srgbClr val="B8860B"/>
                </a:solidFill>
                <a:highlight>
                  <a:srgbClr val="FFFFFF"/>
                </a:highlight>
                <a:latin typeface="Consolas" panose="020B0609020204030204" pitchFamily="49" charset="0"/>
              </a:rPr>
              <a:t>{Binding </a:t>
            </a:r>
            <a:r>
              <a:rPr lang="en-AU" sz="2353" dirty="0">
                <a:solidFill>
                  <a:srgbClr val="B8860B"/>
                </a:solidFill>
                <a:highlight>
                  <a:srgbClr val="FFFFFF"/>
                </a:highlight>
                <a:latin typeface="Consolas" panose="020B0609020204030204" pitchFamily="49" charset="0"/>
              </a:rPr>
              <a:t>Severity,</a:t>
            </a:r>
            <a:br>
              <a:rPr lang="en-AU" sz="2353" dirty="0">
                <a:solidFill>
                  <a:srgbClr val="B8860B"/>
                </a:solidFill>
                <a:highlight>
                  <a:srgbClr val="FFFFFF"/>
                </a:highlight>
                <a:latin typeface="Consolas" panose="020B0609020204030204" pitchFamily="49" charset="0"/>
              </a:rPr>
            </a:br>
            <a:r>
              <a:rPr lang="en-AU" sz="2353" dirty="0">
                <a:solidFill>
                  <a:srgbClr val="B8860B"/>
                </a:solidFill>
                <a:highlight>
                  <a:srgbClr val="FFFFFF"/>
                </a:highlight>
                <a:latin typeface="Consolas" panose="020B0609020204030204" pitchFamily="49" charset="0"/>
              </a:rPr>
              <a:t> </a:t>
            </a:r>
            <a:r>
              <a:rPr lang="en-AU" sz="2353" dirty="0">
                <a:solidFill>
                  <a:srgbClr val="B8860B"/>
                </a:solidFill>
                <a:highlight>
                  <a:srgbClr val="FFFFFF"/>
                </a:highlight>
                <a:latin typeface="Consolas" panose="020B0609020204030204" pitchFamily="49" charset="0"/>
              </a:rPr>
              <a:t>Converter={</a:t>
            </a:r>
            <a:r>
              <a:rPr lang="en-AU" sz="2353" dirty="0" err="1">
                <a:solidFill>
                  <a:srgbClr val="B8860B"/>
                </a:solidFill>
                <a:highlight>
                  <a:srgbClr val="FFFFFF"/>
                </a:highlight>
                <a:latin typeface="Consolas" panose="020B0609020204030204" pitchFamily="49" charset="0"/>
              </a:rPr>
              <a:t>StaticResource</a:t>
            </a:r>
            <a:r>
              <a:rPr lang="en-AU" sz="2353" dirty="0">
                <a:solidFill>
                  <a:srgbClr val="B8860B"/>
                </a:solidFill>
                <a:highlight>
                  <a:srgbClr val="FFFFFF"/>
                </a:highlight>
                <a:latin typeface="Consolas" panose="020B0609020204030204" pitchFamily="49" charset="0"/>
              </a:rPr>
              <a:t> </a:t>
            </a:r>
            <a:r>
              <a:rPr lang="en-AU" sz="2353" dirty="0" err="1">
                <a:solidFill>
                  <a:srgbClr val="B8860B"/>
                </a:solidFill>
                <a:highlight>
                  <a:srgbClr val="FFFFFF"/>
                </a:highlight>
                <a:latin typeface="Consolas" panose="020B0609020204030204" pitchFamily="49" charset="0"/>
              </a:rPr>
              <a:t>SeverityColorConverter</a:t>
            </a:r>
            <a:r>
              <a:rPr lang="en-AU" sz="2353" dirty="0">
                <a:solidFill>
                  <a:srgbClr val="B8860B"/>
                </a:solidFill>
                <a:highlight>
                  <a:srgbClr val="FFFFFF"/>
                </a:highlight>
                <a:latin typeface="Consolas" panose="020B0609020204030204" pitchFamily="49" charset="0"/>
              </a:rPr>
              <a:t>}}</a:t>
            </a:r>
            <a:r>
              <a:rPr lang="en-AU" sz="2353" dirty="0">
                <a:solidFill>
                  <a:srgbClr val="000000"/>
                </a:solidFill>
                <a:highlight>
                  <a:srgbClr val="FFFFFF"/>
                </a:highlight>
                <a:latin typeface="Consolas" panose="020B0609020204030204" pitchFamily="49" charset="0"/>
              </a:rPr>
              <a:t>"</a:t>
            </a:r>
            <a:endParaRPr lang="en-AU" sz="2353" dirty="0"/>
          </a:p>
        </p:txBody>
      </p:sp>
      <p:sp>
        <p:nvSpPr>
          <p:cNvPr id="5" name="Rectangle 4"/>
          <p:cNvSpPr/>
          <p:nvPr/>
        </p:nvSpPr>
        <p:spPr>
          <a:xfrm>
            <a:off x="201696" y="3885793"/>
            <a:ext cx="8552341" cy="499689"/>
          </a:xfrm>
          <a:prstGeom prst="rect">
            <a:avLst/>
          </a:prstGeom>
        </p:spPr>
        <p:txBody>
          <a:bodyPr wrap="none">
            <a:spAutoFit/>
          </a:bodyPr>
          <a:lstStyle/>
          <a:p>
            <a:r>
              <a:rPr lang="en-AU" sz="2647" dirty="0">
                <a:solidFill>
                  <a:srgbClr val="FF0000"/>
                </a:solidFill>
                <a:highlight>
                  <a:srgbClr val="FFFFFF"/>
                </a:highlight>
                <a:latin typeface="Consolas" panose="020B0609020204030204" pitchFamily="49" charset="0"/>
              </a:rPr>
              <a:t>Text</a:t>
            </a:r>
            <a:r>
              <a:rPr lang="en-AU" sz="2647" dirty="0">
                <a:solidFill>
                  <a:srgbClr val="000000"/>
                </a:solidFill>
                <a:highlight>
                  <a:srgbClr val="FFFFFF"/>
                </a:highlight>
                <a:latin typeface="Consolas" panose="020B0609020204030204" pitchFamily="49" charset="0"/>
              </a:rPr>
              <a:t>="</a:t>
            </a:r>
            <a:r>
              <a:rPr lang="en-AU" sz="2647" dirty="0">
                <a:solidFill>
                  <a:srgbClr val="B8860B"/>
                </a:solidFill>
                <a:highlight>
                  <a:srgbClr val="FFFFFF"/>
                </a:highlight>
                <a:latin typeface="Consolas" panose="020B0609020204030204" pitchFamily="49" charset="0"/>
              </a:rPr>
              <a:t>{Binding </a:t>
            </a:r>
            <a:r>
              <a:rPr lang="en-AU" sz="2647" dirty="0" err="1">
                <a:solidFill>
                  <a:srgbClr val="B8860B"/>
                </a:solidFill>
                <a:highlight>
                  <a:srgbClr val="FFFFFF"/>
                </a:highlight>
                <a:latin typeface="Consolas" panose="020B0609020204030204" pitchFamily="49" charset="0"/>
              </a:rPr>
              <a:t>NewDefect.Title</a:t>
            </a:r>
            <a:r>
              <a:rPr lang="en-AU" sz="2647" dirty="0">
                <a:solidFill>
                  <a:srgbClr val="B8860B"/>
                </a:solidFill>
                <a:highlight>
                  <a:srgbClr val="FFFFFF"/>
                </a:highlight>
                <a:latin typeface="Consolas" panose="020B0609020204030204" pitchFamily="49" charset="0"/>
              </a:rPr>
              <a:t>, Mode=</a:t>
            </a:r>
            <a:r>
              <a:rPr lang="en-AU" sz="2647" dirty="0" err="1">
                <a:solidFill>
                  <a:srgbClr val="B8860B"/>
                </a:solidFill>
                <a:highlight>
                  <a:srgbClr val="FFFFFF"/>
                </a:highlight>
                <a:latin typeface="Consolas" panose="020B0609020204030204" pitchFamily="49" charset="0"/>
              </a:rPr>
              <a:t>TwoWay</a:t>
            </a:r>
            <a:r>
              <a:rPr lang="en-AU" sz="2647" dirty="0">
                <a:solidFill>
                  <a:srgbClr val="B8860B"/>
                </a:solidFill>
                <a:highlight>
                  <a:srgbClr val="FFFFFF"/>
                </a:highlight>
                <a:latin typeface="Consolas" panose="020B0609020204030204" pitchFamily="49" charset="0"/>
              </a:rPr>
              <a:t>}</a:t>
            </a:r>
            <a:r>
              <a:rPr lang="en-AU" sz="2647" dirty="0">
                <a:solidFill>
                  <a:srgbClr val="000000"/>
                </a:solidFill>
                <a:highlight>
                  <a:srgbClr val="FFFFFF"/>
                </a:highlight>
                <a:latin typeface="Consolas" panose="020B0609020204030204" pitchFamily="49" charset="0"/>
              </a:rPr>
              <a:t>"</a:t>
            </a:r>
            <a:endParaRPr lang="en-AU" sz="2647" dirty="0"/>
          </a:p>
        </p:txBody>
      </p:sp>
    </p:spTree>
    <p:extLst>
      <p:ext uri="{BB962C8B-B14F-4D97-AF65-F5344CB8AC3E}">
        <p14:creationId xmlns:p14="http://schemas.microsoft.com/office/powerpoint/2010/main" val="393131291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P_PowerPoint_template_cyan_16x9">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44802716F9654DB00DD6BA4ACDBE92" ma:contentTypeVersion="1" ma:contentTypeDescription="Create a new document." ma:contentTypeScope="" ma:versionID="21c5db5ab2f0192b70c4e902026ac483">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CA1E7257-0FE5-4165-9122-22F4AC86E9B0}">
  <ds:schemaRefs>
    <ds:schemaRef ds:uri="http://schemas.microsoft.com/sharepoint/v3/contenttype/forms"/>
  </ds:schemaRefs>
</ds:datastoreItem>
</file>

<file path=customXml/itemProps2.xml><?xml version="1.0" encoding="utf-8"?>
<ds:datastoreItem xmlns:ds="http://schemas.openxmlformats.org/officeDocument/2006/customXml" ds:itemID="{C007818D-4824-419F-A66C-656B85398509}">
  <ds:schemaRefs>
    <ds:schemaRef ds:uri="http://schemas.microsoft.com/office/2006/documentManagement/types"/>
    <ds:schemaRef ds:uri="http://schemas.openxmlformats.org/package/2006/metadata/core-properties"/>
    <ds:schemaRef ds:uri="http://purl.org/dc/terms/"/>
    <ds:schemaRef ds:uri="http://purl.org/dc/elements/1.1/"/>
    <ds:schemaRef ds:uri="http://schemas.microsoft.com/office/2006/metadata/properties"/>
    <ds:schemaRef ds:uri="http://www.w3.org/XML/1998/namespace"/>
    <ds:schemaRef ds:uri="http://schemas.microsoft.com/office/infopath/2007/PartnerControls"/>
    <ds:schemaRef ds:uri="http://purl.org/dc/dcmitype/"/>
    <ds:schemaRef ds:uri="http://schemas.microsoft.com/sharepoint/v4"/>
  </ds:schemaRefs>
</ds:datastoreItem>
</file>

<file path=customXml/itemProps3.xml><?xml version="1.0" encoding="utf-8"?>
<ds:datastoreItem xmlns:ds="http://schemas.openxmlformats.org/officeDocument/2006/customXml" ds:itemID="{F4487D65-D40A-4A75-920B-F3712FE17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BAA4CBF-1AFA-41D7-9965-E479C79B078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WP_PowerPoint_template_cyan_16x9</Template>
  <TotalTime>1347</TotalTime>
  <Words>788</Words>
  <Application>Microsoft Office PowerPoint</Application>
  <PresentationFormat>On-screen Show (16:9)</PresentationFormat>
  <Paragraphs>151</Paragraphs>
  <Slides>18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Consolas</vt:lpstr>
      <vt:lpstr>Segoe UI</vt:lpstr>
      <vt:lpstr>Wingdings</vt:lpstr>
      <vt:lpstr>WP_PowerPoint_template_cyan_16x9</vt:lpstr>
      <vt:lpstr>Windows Phone 8  Data, From Design to Cloud</vt:lpstr>
      <vt:lpstr>Windows Phone 8 – Data</vt:lpstr>
      <vt:lpstr>App Scenario</vt:lpstr>
      <vt:lpstr>App Architecture</vt:lpstr>
      <vt:lpstr>Internal Architecture</vt:lpstr>
      <vt:lpstr>Design time data</vt:lpstr>
      <vt:lpstr>Data binding</vt:lpstr>
      <vt:lpstr>Data binding</vt:lpstr>
      <vt:lpstr>Data binding</vt:lpstr>
      <vt:lpstr>Run time data</vt:lpstr>
      <vt:lpstr>MVVM</vt:lpstr>
      <vt:lpstr>Repository &amp; ViewModel Locator</vt:lpstr>
      <vt:lpstr>WAMS – Service</vt:lpstr>
      <vt:lpstr>WAMS – client</vt:lpstr>
      <vt:lpstr>Occasionally Connected/Disconnected</vt:lpstr>
      <vt:lpstr>Caching</vt:lpstr>
      <vt:lpstr>Sqlite</vt:lpstr>
      <vt:lpstr>Synchronising</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an App</dc:title>
  <dc:creator>Nick Randolph</dc:creator>
  <dc:description>A Windows Phone app participates to the overall phone user experience. Discover in this presentation how to integrate into the phone Live Tiles, Push Notifications, Lock Screen and Lenses.
by</dc:description>
  <cp:lastModifiedBy>Nick Randolph</cp:lastModifiedBy>
  <cp:revision>109</cp:revision>
  <dcterms:created xsi:type="dcterms:W3CDTF">2012-12-11T16:04:48Z</dcterms:created>
  <dcterms:modified xsi:type="dcterms:W3CDTF">2013-10-18T00:29:17Z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0x0101007644802716F9654DB00DD6BA4ACDBE92</vt:lpwstr>
  </property>
</Properties>
</file>